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7"/>
  </p:notesMasterIdLst>
  <p:handoutMasterIdLst>
    <p:handoutMasterId r:id="rId28"/>
  </p:handoutMasterIdLst>
  <p:sldIdLst>
    <p:sldId id="256" r:id="rId2"/>
    <p:sldId id="327" r:id="rId3"/>
    <p:sldId id="330" r:id="rId4"/>
    <p:sldId id="271" r:id="rId5"/>
    <p:sldId id="343" r:id="rId6"/>
    <p:sldId id="344" r:id="rId7"/>
    <p:sldId id="331" r:id="rId8"/>
    <p:sldId id="347" r:id="rId9"/>
    <p:sldId id="306" r:id="rId10"/>
    <p:sldId id="291" r:id="rId11"/>
    <p:sldId id="333" r:id="rId12"/>
    <p:sldId id="349" r:id="rId13"/>
    <p:sldId id="350" r:id="rId14"/>
    <p:sldId id="351" r:id="rId15"/>
    <p:sldId id="336" r:id="rId16"/>
    <p:sldId id="258" r:id="rId17"/>
    <p:sldId id="316" r:id="rId18"/>
    <p:sldId id="261" r:id="rId19"/>
    <p:sldId id="283" r:id="rId20"/>
    <p:sldId id="337" r:id="rId21"/>
    <p:sldId id="338" r:id="rId22"/>
    <p:sldId id="348" r:id="rId23"/>
    <p:sldId id="352" r:id="rId24"/>
    <p:sldId id="353" r:id="rId25"/>
    <p:sldId id="355" r:id="rId26"/>
  </p:sldIdLst>
  <p:sldSz cx="9144000" cy="5143500" type="screen16x9"/>
  <p:notesSz cx="7099300" cy="10234613"/>
  <p:custDataLst>
    <p:tags r:id="rId29"/>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5133" autoAdjust="0"/>
  </p:normalViewPr>
  <p:slideViewPr>
    <p:cSldViewPr>
      <p:cViewPr varScale="1">
        <p:scale>
          <a:sx n="84" d="100"/>
          <a:sy n="84" d="100"/>
        </p:scale>
        <p:origin x="996" y="72"/>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dirty="0" smtClean="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Kasparov</a:t>
            </a:r>
            <a:r>
              <a:rPr lang="en-US" baseline="0" dirty="0" smtClean="0"/>
              <a:t> comment probably says more about humans than about computers.</a:t>
            </a:r>
          </a:p>
          <a:p>
            <a:r>
              <a:rPr lang="en-US" baseline="0" dirty="0" smtClean="0"/>
              <a:t>Current best: </a:t>
            </a:r>
            <a:r>
              <a:rPr lang="en-US" baseline="0" dirty="0" err="1" smtClean="0"/>
              <a:t>Stockfish</a:t>
            </a:r>
            <a:r>
              <a:rPr lang="en-US" baseline="0" dirty="0" smtClean="0"/>
              <a:t> is around 3285</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smtClean="0">
                <a:latin typeface="Helvetica" charset="0"/>
                <a:cs typeface="Helvetica" charset="0"/>
                <a:sym typeface="Helvetica" charset="0"/>
              </a:rPr>
              <a:t>All applications can be thought of as decision making or useful sub-components of decision making</a:t>
            </a:r>
          </a:p>
        </p:txBody>
      </p:sp>
    </p:spTree>
    <p:extLst>
      <p:ext uri="{BB962C8B-B14F-4D97-AF65-F5344CB8AC3E}">
        <p14:creationId xmlns:p14="http://schemas.microsoft.com/office/powerpoint/2010/main" val="103747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are these? C3PO,</a:t>
            </a:r>
            <a:r>
              <a:rPr lang="en-US" baseline="0" dirty="0" smtClean="0"/>
              <a:t> what does he do?  Essentially </a:t>
            </a:r>
            <a:r>
              <a:rPr lang="en-US" baseline="0" dirty="0" err="1" smtClean="0"/>
              <a:t>google</a:t>
            </a:r>
            <a:r>
              <a:rPr lang="en-US" baseline="0" dirty="0" smtClean="0"/>
              <a:t> translate, (but with anxiety disorder!)</a:t>
            </a:r>
          </a:p>
          <a:p>
            <a:r>
              <a:rPr lang="en-US" baseline="0" dirty="0" err="1" smtClean="0"/>
              <a:t>Smal</a:t>
            </a:r>
            <a:r>
              <a:rPr lang="en-US" baseline="0" dirty="0" smtClean="0"/>
              <a:t> guy? R2D2 – what does he do, yeah, not so sure</a:t>
            </a:r>
          </a:p>
          <a:p>
            <a:endParaRPr lang="en-US" baseline="0" dirty="0" smtClean="0"/>
          </a:p>
          <a:p>
            <a:r>
              <a:rPr lang="en-US" baseline="0" dirty="0" smtClean="0"/>
              <a:t>Things got darker: machines come back from the future – to kill us!</a:t>
            </a:r>
          </a:p>
          <a:p>
            <a:endParaRPr lang="en-US" baseline="0" dirty="0" smtClean="0"/>
          </a:p>
          <a:p>
            <a:r>
              <a:rPr lang="en-US" baseline="0" dirty="0" smtClean="0"/>
              <a:t>90’s : software is scary</a:t>
            </a:r>
          </a:p>
          <a:p>
            <a:endParaRPr lang="en-US" baseline="0" dirty="0" smtClean="0"/>
          </a:p>
          <a:p>
            <a:r>
              <a:rPr lang="en-US" baseline="0" dirty="0" smtClean="0"/>
              <a:t>Basic fear about what technology might do ?</a:t>
            </a:r>
          </a:p>
          <a:p>
            <a:endParaRPr lang="en-US" baseline="0" dirty="0" smtClean="0"/>
          </a:p>
          <a:p>
            <a:r>
              <a:rPr lang="en-US" baseline="0" dirty="0" smtClean="0"/>
              <a:t>What if we can’t even tell technology apart from ourselves?</a:t>
            </a:r>
          </a:p>
          <a:p>
            <a:endParaRPr lang="en-US" baseline="0" dirty="0" smtClean="0"/>
          </a:p>
          <a:p>
            <a:r>
              <a:rPr lang="en-US" baseline="0" dirty="0" smtClean="0"/>
              <a:t>OR maybe it’ll look really different and snarky</a:t>
            </a:r>
          </a:p>
          <a:p>
            <a:endParaRPr lang="en-US" baseline="0" dirty="0" smtClean="0"/>
          </a:p>
          <a:p>
            <a:r>
              <a:rPr lang="en-US" baseline="0" dirty="0" smtClean="0"/>
              <a:t>Some exceptions like wall-E, positive view of technology (but maybe not of us humans!)</a:t>
            </a:r>
          </a:p>
          <a:p>
            <a:endParaRPr lang="en-US" baseline="0" dirty="0" smtClean="0"/>
          </a:p>
          <a:p>
            <a:r>
              <a:rPr lang="en-US" baseline="0" dirty="0" smtClean="0"/>
              <a:t>But mostly a worry</a:t>
            </a:r>
          </a:p>
          <a:p>
            <a:endParaRPr lang="en-US" baseline="0" dirty="0" smtClean="0"/>
          </a:p>
          <a:p>
            <a:endParaRPr lang="en-US" baseline="0" dirty="0" smtClean="0"/>
          </a:p>
          <a:p>
            <a:r>
              <a:rPr lang="en-US" baseline="0" dirty="0" smtClean="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2400215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smtClean="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254679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some advice:</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1838501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Million dollar computer with</a:t>
            </a:r>
            <a:r>
              <a:rPr lang="en-US" baseline="0" dirty="0" smtClean="0"/>
              <a:t> less computation than your phone</a:t>
            </a:r>
          </a:p>
          <a:p>
            <a:endParaRPr lang="en-US" baseline="0" dirty="0" smtClean="0"/>
          </a:p>
          <a:p>
            <a:r>
              <a:rPr lang="en-US" baseline="0" dirty="0" smtClean="0"/>
              <a:t>MT </a:t>
            </a:r>
            <a:r>
              <a:rPr lang="en-US" baseline="0" smtClean="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physically</a:t>
            </a:r>
            <a:r>
              <a:rPr lang="en-US" baseline="0" dirty="0" smtClean="0"/>
              <a:t> wrong, shouldn’t eat beehive</a:t>
            </a:r>
          </a:p>
          <a:p>
            <a:endParaRPr lang="en-US" baseline="0" dirty="0" smtClean="0"/>
          </a:p>
          <a:p>
            <a:r>
              <a:rPr lang="en-US" baseline="0" dirty="0" smtClean="0"/>
              <a:t>2 – forgot that in drowning not the force is most important but the </a:t>
            </a:r>
            <a:r>
              <a:rPr lang="en-US" baseline="0" dirty="0" err="1" smtClean="0"/>
              <a:t>drownee</a:t>
            </a:r>
            <a:endParaRPr lang="en-US" baseline="0" dirty="0" smtClean="0"/>
          </a:p>
          <a:p>
            <a:endParaRPr lang="en-US" baseline="0" dirty="0" smtClean="0"/>
          </a:p>
          <a:p>
            <a:r>
              <a:rPr lang="en-US" baseline="0" dirty="0" smtClean="0"/>
              <a:t>3 – not physically wrong, not wrong in a language way, but wrong in the sense that it’s not aware of what is relevant to communicate and what is not</a:t>
            </a:r>
          </a:p>
          <a:p>
            <a:endParaRPr lang="en-US" baseline="0" dirty="0" smtClean="0"/>
          </a:p>
          <a:p>
            <a:r>
              <a:rPr lang="en-US" baseline="0" dirty="0" err="1" smtClean="0"/>
              <a:t>Siri</a:t>
            </a:r>
            <a:r>
              <a:rPr lang="en-US" baseline="0" dirty="0" smtClean="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friends, family, and classmates said their final goodbyes yesterday ay her funeral in East Falls, where Teresa</a:t>
            </a:r>
            <a:r>
              <a:rPr lang="en-US" baseline="0" dirty="0" smtClean="0"/>
              <a:t> Adams was buried today. And on this day a major break in the case</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802731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smtClean="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smtClean="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smtClean="0"/>
              <a:t>Artificial Intelligence</a:t>
            </a:r>
            <a:br>
              <a:rPr lang="en-US" dirty="0" smtClean="0"/>
            </a:br>
            <a:endParaRPr lang="en-US" sz="2700" dirty="0" smtClean="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smtClean="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sp>
        <p:nvSpPr>
          <p:cNvPr id="5125" name="Text Box 8"/>
          <p:cNvSpPr txBox="1">
            <a:spLocks noChangeArrowheads="1"/>
          </p:cNvSpPr>
          <p:nvPr/>
        </p:nvSpPr>
        <p:spPr bwMode="auto">
          <a:xfrm>
            <a:off x="0" y="3790950"/>
            <a:ext cx="9144000" cy="11772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dirty="0" smtClean="0">
                <a:latin typeface="Calibri"/>
                <a:cs typeface="Calibri"/>
              </a:rPr>
              <a:t>Amit Kumar Das</a:t>
            </a:r>
          </a:p>
          <a:p>
            <a:pPr algn="ctr">
              <a:spcBef>
                <a:spcPct val="50000"/>
              </a:spcBef>
            </a:pPr>
            <a:r>
              <a:rPr lang="en-US" dirty="0" smtClean="0">
                <a:latin typeface="Calibri"/>
                <a:cs typeface="Calibri"/>
              </a:rPr>
              <a:t>Lecturer</a:t>
            </a:r>
          </a:p>
          <a:p>
            <a:pPr algn="ctr">
              <a:spcBef>
                <a:spcPct val="50000"/>
              </a:spcBef>
            </a:pPr>
            <a:r>
              <a:rPr lang="en-US" dirty="0" smtClean="0">
                <a:latin typeface="Calibri"/>
                <a:cs typeface="Calibri"/>
              </a:rPr>
              <a:t>Dept. of CSE, East West University</a:t>
            </a: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657350"/>
            <a:ext cx="4517136" cy="201743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a:t>
            </a:r>
            <a:r>
              <a:rPr lang="en-US" sz="6600" dirty="0" smtClean="0">
                <a:latin typeface="Calibri" pitchFamily="34" charset="0"/>
              </a:rPr>
              <a:t>Your</a:t>
            </a:r>
          </a:p>
          <a:p>
            <a:pPr algn="ctr"/>
            <a:r>
              <a:rPr lang="en-US" sz="6600" dirty="0" smtClean="0">
                <a:latin typeface="Calibri" pitchFamily="34" charset="0"/>
              </a:rPr>
              <a:t>Expected </a:t>
            </a:r>
            <a:r>
              <a:rPr lang="en-US" sz="6600" dirty="0">
                <a:latin typeface="Calibri" pitchFamily="34" charset="0"/>
              </a:rPr>
              <a:t>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1123950"/>
            <a:ext cx="2630807" cy="3657598"/>
          </a:xfrm>
          <a:prstGeom prst="rect">
            <a:avLst/>
          </a:prstGeom>
          <a:noFill/>
        </p:spPr>
      </p:pic>
      <p:sp>
        <p:nvSpPr>
          <p:cNvPr id="2" name="TextBox 1"/>
          <p:cNvSpPr txBox="1"/>
          <p:nvPr/>
        </p:nvSpPr>
        <p:spPr>
          <a:xfrm>
            <a:off x="6628167" y="4835723"/>
            <a:ext cx="2515833" cy="307777"/>
          </a:xfrm>
          <a:prstGeom prst="rect">
            <a:avLst/>
          </a:prstGeom>
          <a:noFill/>
        </p:spPr>
        <p:txBody>
          <a:bodyPr wrap="none" rtlCol="0">
            <a:spAutoFit/>
          </a:bodyPr>
          <a:lstStyle/>
          <a:p>
            <a:r>
              <a:rPr lang="en-US" sz="1400" dirty="0" smtClean="0">
                <a:solidFill>
                  <a:srgbClr val="FF0000"/>
                </a:solidFill>
                <a:latin typeface="Calibri"/>
                <a:cs typeface="Calibri"/>
              </a:rPr>
              <a:t>Demo: HISTORY – MT1950.wmv</a:t>
            </a:r>
            <a:endParaRPr lang="en-US" sz="1400" dirty="0">
              <a:solidFill>
                <a:srgbClr val="FF0000"/>
              </a:solidFill>
              <a:latin typeface="Calibri"/>
              <a:cs typeface="Calibri"/>
            </a:endParaRPr>
          </a:p>
        </p:txBody>
      </p:sp>
    </p:spTree>
    <p:extLst>
      <p:ext uri="{BB962C8B-B14F-4D97-AF65-F5344CB8AC3E}">
        <p14:creationId xmlns:p14="http://schemas.microsoft.com/office/powerpoint/2010/main" val="1011428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short prehistory of AI</a:t>
            </a:r>
            <a:endParaRPr lang="en-US" dirty="0"/>
          </a:p>
        </p:txBody>
      </p:sp>
      <p:sp>
        <p:nvSpPr>
          <p:cNvPr id="3" name="Content Placeholder 2"/>
          <p:cNvSpPr>
            <a:spLocks noGrp="1"/>
          </p:cNvSpPr>
          <p:nvPr>
            <p:ph idx="1"/>
          </p:nvPr>
        </p:nvSpPr>
        <p:spPr/>
        <p:txBody>
          <a:bodyPr/>
          <a:lstStyle/>
          <a:p>
            <a:r>
              <a:rPr lang="en-US" dirty="0"/>
              <a:t>Prehistory:</a:t>
            </a:r>
          </a:p>
          <a:p>
            <a:pPr lvl="1"/>
            <a:r>
              <a:rPr lang="en-US" b="1" dirty="0">
                <a:solidFill>
                  <a:srgbClr val="CC0000"/>
                </a:solidFill>
              </a:rPr>
              <a:t>Philosophy</a:t>
            </a:r>
            <a:r>
              <a:rPr lang="en-US" dirty="0"/>
              <a:t> from Aristotle onwards</a:t>
            </a:r>
          </a:p>
          <a:p>
            <a:pPr lvl="1"/>
            <a:r>
              <a:rPr lang="en-US" b="1" dirty="0">
                <a:solidFill>
                  <a:srgbClr val="CC0000"/>
                </a:solidFill>
              </a:rPr>
              <a:t>Mathematics</a:t>
            </a:r>
            <a:r>
              <a:rPr lang="en-US" dirty="0"/>
              <a:t> (logic, probability)</a:t>
            </a:r>
          </a:p>
          <a:p>
            <a:pPr lvl="1"/>
            <a:r>
              <a:rPr lang="en-US" b="1" dirty="0">
                <a:solidFill>
                  <a:srgbClr val="CC0000"/>
                </a:solidFill>
              </a:rPr>
              <a:t>Neuroscience</a:t>
            </a:r>
            <a:r>
              <a:rPr lang="en-US" dirty="0"/>
              <a:t> (neurons, adaptation)</a:t>
            </a:r>
          </a:p>
          <a:p>
            <a:pPr lvl="1"/>
            <a:r>
              <a:rPr lang="en-US" b="1" dirty="0">
                <a:solidFill>
                  <a:srgbClr val="CC0000"/>
                </a:solidFill>
              </a:rPr>
              <a:t>Economics</a:t>
            </a:r>
            <a:r>
              <a:rPr lang="en-US" dirty="0"/>
              <a:t> (rationality, game theory)</a:t>
            </a:r>
          </a:p>
          <a:p>
            <a:pPr lvl="1"/>
            <a:r>
              <a:rPr lang="en-US" b="1" dirty="0">
                <a:solidFill>
                  <a:srgbClr val="CC0000"/>
                </a:solidFill>
              </a:rPr>
              <a:t>Control theory </a:t>
            </a:r>
            <a:r>
              <a:rPr lang="en-US" dirty="0"/>
              <a:t>(feedback)</a:t>
            </a:r>
          </a:p>
          <a:p>
            <a:pPr lvl="1"/>
            <a:r>
              <a:rPr lang="en-US" b="1" dirty="0">
                <a:solidFill>
                  <a:srgbClr val="CC0000"/>
                </a:solidFill>
              </a:rPr>
              <a:t>Psychology</a:t>
            </a:r>
            <a:r>
              <a:rPr lang="en-US" dirty="0"/>
              <a:t> (learning, cognitive models)</a:t>
            </a:r>
          </a:p>
          <a:p>
            <a:endParaRPr lang="en-US" dirty="0"/>
          </a:p>
        </p:txBody>
      </p:sp>
    </p:spTree>
    <p:extLst>
      <p:ext uri="{BB962C8B-B14F-4D97-AF65-F5344CB8AC3E}">
        <p14:creationId xmlns:p14="http://schemas.microsoft.com/office/powerpoint/2010/main" val="3207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14898" y="977238"/>
            <a:ext cx="6913418" cy="3039341"/>
          </a:xfrm>
        </p:spPr>
        <p:txBody>
          <a:bodyPr>
            <a:normAutofit/>
          </a:bodyPr>
          <a:lstStyle/>
          <a:p>
            <a:pPr marL="18288" indent="0">
              <a:buNone/>
            </a:pPr>
            <a:r>
              <a:rPr lang="en-US" dirty="0" smtClean="0"/>
              <a:t>“An </a:t>
            </a:r>
            <a:r>
              <a:rPr lang="en-US" dirty="0"/>
              <a:t>attempt will be made to find how to make machines use language, form abstractions and concepts, solve kinds of problems now reserved for humans, and improve themselves. </a:t>
            </a:r>
            <a:r>
              <a:rPr lang="en-US" b="1" i="1" dirty="0">
                <a:solidFill>
                  <a:srgbClr val="CC0000"/>
                </a:solidFill>
              </a:rPr>
              <a:t>We think that a significant advance can be made </a:t>
            </a:r>
            <a:r>
              <a:rPr lang="en-US" b="1" i="1" dirty="0" smtClean="0">
                <a:solidFill>
                  <a:srgbClr val="CC0000"/>
                </a:solidFill>
              </a:rPr>
              <a:t>if we work </a:t>
            </a:r>
            <a:r>
              <a:rPr lang="en-US" b="1" i="1" dirty="0">
                <a:solidFill>
                  <a:srgbClr val="CC0000"/>
                </a:solidFill>
              </a:rPr>
              <a:t>on it together for a summer</a:t>
            </a:r>
            <a:r>
              <a:rPr lang="en-US" b="1" i="1" dirty="0" smtClean="0">
                <a:solidFill>
                  <a:srgbClr val="CC0000"/>
                </a:solidFill>
              </a:rPr>
              <a:t>.”</a:t>
            </a:r>
            <a:endParaRPr lang="en-US" b="1" i="1" dirty="0">
              <a:solidFill>
                <a:srgbClr val="CC0000"/>
              </a:solidFill>
            </a:endParaRPr>
          </a:p>
        </p:txBody>
      </p:sp>
      <p:pic>
        <p:nvPicPr>
          <p:cNvPr id="4" name="Picture 3"/>
          <p:cNvPicPr>
            <a:picLocks noChangeAspect="1"/>
          </p:cNvPicPr>
          <p:nvPr/>
        </p:nvPicPr>
        <p:blipFill>
          <a:blip r:embed="rId2"/>
          <a:stretch>
            <a:fillRect/>
          </a:stretch>
        </p:blipFill>
        <p:spPr>
          <a:xfrm>
            <a:off x="0" y="738868"/>
            <a:ext cx="1371600" cy="1737632"/>
          </a:xfrm>
          <a:prstGeom prst="rect">
            <a:avLst/>
          </a:prstGeom>
        </p:spPr>
      </p:pic>
      <p:pic>
        <p:nvPicPr>
          <p:cNvPr id="5" name="Picture 4"/>
          <p:cNvPicPr>
            <a:picLocks noChangeAspect="1"/>
          </p:cNvPicPr>
          <p:nvPr/>
        </p:nvPicPr>
        <p:blipFill>
          <a:blip r:embed="rId3"/>
          <a:stretch>
            <a:fillRect/>
          </a:stretch>
        </p:blipFill>
        <p:spPr>
          <a:xfrm>
            <a:off x="1" y="2566988"/>
            <a:ext cx="1373342" cy="1610405"/>
          </a:xfrm>
          <a:prstGeom prst="rect">
            <a:avLst/>
          </a:prstGeom>
        </p:spPr>
      </p:pic>
      <p:sp>
        <p:nvSpPr>
          <p:cNvPr id="3" name="TextBox 2"/>
          <p:cNvSpPr txBox="1"/>
          <p:nvPr/>
        </p:nvSpPr>
        <p:spPr>
          <a:xfrm>
            <a:off x="2209800" y="3409950"/>
            <a:ext cx="6934200" cy="830997"/>
          </a:xfrm>
          <a:prstGeom prst="rect">
            <a:avLst/>
          </a:prstGeom>
          <a:noFill/>
        </p:spPr>
        <p:txBody>
          <a:bodyPr wrap="square" rtlCol="0">
            <a:spAutoFit/>
          </a:bodyPr>
          <a:lstStyle/>
          <a:p>
            <a:r>
              <a:rPr lang="en-US" sz="2400" b="1" dirty="0" smtClean="0">
                <a:solidFill>
                  <a:srgbClr val="008000"/>
                </a:solidFill>
              </a:rPr>
              <a:t>John McCarthy and Claude Shannon</a:t>
            </a:r>
          </a:p>
          <a:p>
            <a:r>
              <a:rPr lang="en-US" sz="2400" b="1" dirty="0" smtClean="0">
                <a:solidFill>
                  <a:srgbClr val="008000"/>
                </a:solidFill>
              </a:rPr>
              <a:t>Dartmouth Workshop Proposal</a:t>
            </a:r>
            <a:endParaRPr lang="en-US" sz="2400" b="1" dirty="0">
              <a:solidFill>
                <a:srgbClr val="008000"/>
              </a:solidFill>
            </a:endParaRPr>
          </a:p>
        </p:txBody>
      </p:sp>
      <p:sp>
        <p:nvSpPr>
          <p:cNvPr id="6" name="Title 1"/>
          <p:cNvSpPr>
            <a:spLocks noGrp="1"/>
          </p:cNvSpPr>
          <p:nvPr>
            <p:ph type="title"/>
          </p:nvPr>
        </p:nvSpPr>
        <p:spPr>
          <a:xfrm>
            <a:off x="0" y="-19050"/>
            <a:ext cx="9144000" cy="857250"/>
          </a:xfrm>
        </p:spPr>
        <p:txBody>
          <a:bodyPr/>
          <a:lstStyle/>
          <a:p>
            <a:r>
              <a:rPr lang="en-US" dirty="0" smtClean="0"/>
              <a:t>AI’s official birth: Dartmouth, 1956</a:t>
            </a:r>
            <a:endParaRPr lang="en-US" dirty="0"/>
          </a:p>
        </p:txBody>
      </p:sp>
    </p:spTree>
    <p:extLst>
      <p:ext uri="{BB962C8B-B14F-4D97-AF65-F5344CB8AC3E}">
        <p14:creationId xmlns:p14="http://schemas.microsoft.com/office/powerpoint/2010/main" val="2158215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smtClean="0"/>
              <a:t>1940-1950: Early days</a:t>
            </a:r>
          </a:p>
          <a:p>
            <a:pPr lvl="1" eaLnBrk="1" hangingPunct="1">
              <a:lnSpc>
                <a:spcPct val="80000"/>
              </a:lnSpc>
            </a:pPr>
            <a:r>
              <a:rPr lang="en-US" sz="1200" dirty="0" smtClean="0"/>
              <a:t>1943: McCulloch &amp; Pitts: Boolean circuit model of brain</a:t>
            </a:r>
          </a:p>
          <a:p>
            <a:pPr lvl="1" eaLnBrk="1" hangingPunct="1">
              <a:lnSpc>
                <a:spcPct val="80000"/>
              </a:lnSpc>
            </a:pPr>
            <a:r>
              <a:rPr lang="en-US" sz="1200" dirty="0" smtClean="0"/>
              <a:t>1950: Turing's “Computing Machinery and Intelligence”</a:t>
            </a:r>
          </a:p>
          <a:p>
            <a:pPr lvl="1" eaLnBrk="1" hangingPunct="1">
              <a:lnSpc>
                <a:spcPct val="80000"/>
              </a:lnSpc>
            </a:pPr>
            <a:endParaRPr lang="en-US" sz="600" dirty="0" smtClean="0"/>
          </a:p>
          <a:p>
            <a:pPr eaLnBrk="1" hangingPunct="1">
              <a:lnSpc>
                <a:spcPct val="80000"/>
              </a:lnSpc>
            </a:pPr>
            <a:r>
              <a:rPr lang="en-US" sz="1400" dirty="0" smtClean="0"/>
              <a:t>1950—70: Excitement: Look, Ma, no hands!</a:t>
            </a:r>
          </a:p>
          <a:p>
            <a:pPr lvl="1" eaLnBrk="1" hangingPunct="1">
              <a:lnSpc>
                <a:spcPct val="80000"/>
              </a:lnSpc>
            </a:pPr>
            <a:r>
              <a:rPr lang="en-US" sz="1200" dirty="0" smtClean="0"/>
              <a:t>1950s: Early AI programs, including Samuel's checkers program, Newell &amp; Simon's Logic Theorist, Gelernter's Geometry Engine</a:t>
            </a:r>
          </a:p>
          <a:p>
            <a:pPr lvl="1" eaLnBrk="1" hangingPunct="1">
              <a:lnSpc>
                <a:spcPct val="80000"/>
              </a:lnSpc>
            </a:pPr>
            <a:r>
              <a:rPr lang="en-US" sz="1200" dirty="0" smtClean="0"/>
              <a:t>1956: Dartmouth meeting: “Artificial Intelligence” adopted</a:t>
            </a:r>
          </a:p>
          <a:p>
            <a:pPr lvl="1" eaLnBrk="1" hangingPunct="1">
              <a:lnSpc>
                <a:spcPct val="80000"/>
              </a:lnSpc>
            </a:pPr>
            <a:r>
              <a:rPr lang="en-US" sz="1200" dirty="0" smtClean="0"/>
              <a:t>1965: Robinson's complete algorithm for logical reasoning</a:t>
            </a:r>
          </a:p>
          <a:p>
            <a:pPr lvl="1" eaLnBrk="1" hangingPunct="1">
              <a:lnSpc>
                <a:spcPct val="80000"/>
              </a:lnSpc>
            </a:pPr>
            <a:r>
              <a:rPr lang="en-US" sz="1200" dirty="0" smtClean="0"/>
              <a:t>1966-9: Failure of naïve MT and learning methods</a:t>
            </a:r>
          </a:p>
          <a:p>
            <a:pPr lvl="1" eaLnBrk="1" hangingPunct="1">
              <a:lnSpc>
                <a:spcPct val="80000"/>
              </a:lnSpc>
            </a:pPr>
            <a:endParaRPr lang="en-US" sz="600" dirty="0" smtClean="0"/>
          </a:p>
          <a:p>
            <a:pPr eaLnBrk="1" hangingPunct="1">
              <a:lnSpc>
                <a:spcPct val="80000"/>
              </a:lnSpc>
            </a:pPr>
            <a:r>
              <a:rPr lang="en-US" sz="1400" dirty="0" smtClean="0"/>
              <a:t>1970—90: Knowledge-based approaches</a:t>
            </a:r>
          </a:p>
          <a:p>
            <a:pPr lvl="1" eaLnBrk="1" hangingPunct="1">
              <a:lnSpc>
                <a:spcPct val="80000"/>
              </a:lnSpc>
            </a:pPr>
            <a:r>
              <a:rPr lang="en-US" sz="1200" dirty="0" smtClean="0"/>
              <a:t>1969—79: Early development of knowledge-based systems</a:t>
            </a:r>
          </a:p>
          <a:p>
            <a:pPr lvl="1" eaLnBrk="1" hangingPunct="1">
              <a:lnSpc>
                <a:spcPct val="80000"/>
              </a:lnSpc>
            </a:pPr>
            <a:r>
              <a:rPr lang="en-US" sz="1200" dirty="0" smtClean="0"/>
              <a:t>1980—88: Expert systems industry booms</a:t>
            </a:r>
          </a:p>
          <a:p>
            <a:pPr lvl="1" eaLnBrk="1" hangingPunct="1">
              <a:lnSpc>
                <a:spcPct val="80000"/>
              </a:lnSpc>
            </a:pPr>
            <a:r>
              <a:rPr lang="en-US" sz="1200" dirty="0" smtClean="0"/>
              <a:t>1988—93: Expert systems industry busts: “AI Winter”</a:t>
            </a:r>
          </a:p>
          <a:p>
            <a:pPr lvl="1" eaLnBrk="1" hangingPunct="1">
              <a:lnSpc>
                <a:spcPct val="80000"/>
              </a:lnSpc>
            </a:pPr>
            <a:endParaRPr lang="en-US" sz="600" dirty="0" smtClean="0"/>
          </a:p>
          <a:p>
            <a:pPr eaLnBrk="1" hangingPunct="1">
              <a:lnSpc>
                <a:spcPct val="80000"/>
              </a:lnSpc>
            </a:pPr>
            <a:r>
              <a:rPr lang="en-US" sz="1400" dirty="0" smtClean="0"/>
              <a:t>1990—: Statistical approaches</a:t>
            </a:r>
          </a:p>
          <a:p>
            <a:pPr lvl="1" eaLnBrk="1" hangingPunct="1">
              <a:lnSpc>
                <a:spcPct val="80000"/>
              </a:lnSpc>
            </a:pPr>
            <a:r>
              <a:rPr lang="en-US" sz="1200" dirty="0" smtClean="0"/>
              <a:t>Resurgence of probability, focus on uncertainty</a:t>
            </a:r>
          </a:p>
          <a:p>
            <a:pPr lvl="1" eaLnBrk="1" hangingPunct="1">
              <a:lnSpc>
                <a:spcPct val="80000"/>
              </a:lnSpc>
            </a:pPr>
            <a:r>
              <a:rPr lang="en-US" sz="1200" dirty="0" smtClean="0"/>
              <a:t>General increase in technical depth</a:t>
            </a:r>
          </a:p>
          <a:p>
            <a:pPr lvl="1" eaLnBrk="1" hangingPunct="1">
              <a:lnSpc>
                <a:spcPct val="80000"/>
              </a:lnSpc>
            </a:pPr>
            <a:r>
              <a:rPr lang="en-US" sz="1200" dirty="0" smtClean="0"/>
              <a:t>Agents and learning systems… “AI Spring”?</a:t>
            </a:r>
          </a:p>
          <a:p>
            <a:pPr eaLnBrk="1" hangingPunct="1">
              <a:lnSpc>
                <a:spcPct val="80000"/>
              </a:lnSpc>
            </a:pPr>
            <a:endParaRPr lang="en-US" sz="1000" dirty="0" smtClean="0"/>
          </a:p>
          <a:p>
            <a:pPr eaLnBrk="1" hangingPunct="1">
              <a:lnSpc>
                <a:spcPct val="80000"/>
              </a:lnSpc>
            </a:pPr>
            <a:r>
              <a:rPr lang="en-US" sz="1400" dirty="0" smtClean="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val="302699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934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9347">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9347">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9347">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spcBef>
                <a:spcPts val="0"/>
              </a:spcBef>
              <a:buNone/>
            </a:pPr>
            <a:endParaRPr lang="en-US" sz="1400" dirty="0" smtClean="0"/>
          </a:p>
          <a:p>
            <a:pPr eaLnBrk="1" hangingPunct="1">
              <a:lnSpc>
                <a:spcPct val="80000"/>
              </a:lnSpc>
            </a:pPr>
            <a:r>
              <a:rPr lang="en-US" dirty="0" smtClean="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spTree>
    <p:extLst>
      <p:ext uri="{BB962C8B-B14F-4D97-AF65-F5344CB8AC3E}">
        <p14:creationId xmlns:p14="http://schemas.microsoft.com/office/powerpoint/2010/main"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smtClean="0"/>
              <a:t>Speech technologies (e.g. </a:t>
            </a:r>
            <a:r>
              <a:rPr lang="en-US" sz="1800" dirty="0" err="1" smtClean="0"/>
              <a:t>Siri</a:t>
            </a:r>
            <a:r>
              <a:rPr lang="en-US" sz="1800" dirty="0" smtClean="0"/>
              <a:t>)</a:t>
            </a:r>
          </a:p>
          <a:p>
            <a:pPr lvl="1" eaLnBrk="1" hangingPunct="1">
              <a:lnSpc>
                <a:spcPct val="80000"/>
              </a:lnSpc>
            </a:pPr>
            <a:r>
              <a:rPr lang="en-US" sz="1500" dirty="0" smtClean="0"/>
              <a:t>Automatic speech recognition (ASR)</a:t>
            </a:r>
          </a:p>
          <a:p>
            <a:pPr lvl="1" eaLnBrk="1" hangingPunct="1">
              <a:lnSpc>
                <a:spcPct val="80000"/>
              </a:lnSpc>
            </a:pPr>
            <a:r>
              <a:rPr lang="en-US" sz="1500" dirty="0" smtClean="0"/>
              <a:t>Text-to-speech synthesis (TTS)</a:t>
            </a:r>
          </a:p>
          <a:p>
            <a:pPr lvl="1" eaLnBrk="1" hangingPunct="1">
              <a:lnSpc>
                <a:spcPct val="80000"/>
              </a:lnSpc>
            </a:pPr>
            <a:r>
              <a:rPr lang="en-US" sz="1500" dirty="0" smtClean="0"/>
              <a:t>Dialog systems</a:t>
            </a:r>
          </a:p>
          <a:p>
            <a:pPr lvl="1" eaLnBrk="1" hangingPunct="1">
              <a:lnSpc>
                <a:spcPct val="80000"/>
              </a:lnSpc>
            </a:pPr>
            <a:endParaRPr lang="en-US" sz="1500" dirty="0" smtClean="0"/>
          </a:p>
          <a:p>
            <a:pPr eaLnBrk="1" hangingPunct="1">
              <a:lnSpc>
                <a:spcPct val="80000"/>
              </a:lnSpc>
            </a:pPr>
            <a:r>
              <a:rPr lang="en-US" sz="1800" dirty="0" smtClean="0"/>
              <a:t>Language processing technologies</a:t>
            </a:r>
          </a:p>
          <a:p>
            <a:pPr lvl="1" eaLnBrk="1" hangingPunct="1">
              <a:lnSpc>
                <a:spcPct val="80000"/>
              </a:lnSpc>
            </a:pPr>
            <a:r>
              <a:rPr lang="en-US" sz="1500" dirty="0" smtClean="0"/>
              <a:t>Question answering</a:t>
            </a:r>
          </a:p>
          <a:p>
            <a:pPr lvl="1" eaLnBrk="1" hangingPunct="1">
              <a:lnSpc>
                <a:spcPct val="80000"/>
              </a:lnSpc>
            </a:pPr>
            <a:r>
              <a:rPr lang="en-US" sz="1500" dirty="0" smtClean="0"/>
              <a:t>Machine translation</a:t>
            </a:r>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buFont typeface="Wingdings" pitchFamily="2" charset="2"/>
              <a:buNone/>
            </a:pPr>
            <a:r>
              <a:rPr lang="en-US" sz="1500" dirty="0" smtClean="0"/>
              <a:t>	</a:t>
            </a:r>
          </a:p>
          <a:p>
            <a:pPr lvl="1" eaLnBrk="1" hangingPunct="1">
              <a:lnSpc>
                <a:spcPct val="80000"/>
              </a:lnSpc>
            </a:pPr>
            <a:endParaRPr lang="en-US" sz="1500" dirty="0" smtClean="0"/>
          </a:p>
          <a:p>
            <a:pPr lvl="1" eaLnBrk="1" hangingPunct="1">
              <a:lnSpc>
                <a:spcPct val="80000"/>
              </a:lnSpc>
            </a:pPr>
            <a:r>
              <a:rPr lang="en-US" sz="1500" dirty="0" smtClean="0"/>
              <a:t>Web search</a:t>
            </a:r>
          </a:p>
          <a:p>
            <a:pPr lvl="1" eaLnBrk="1" hangingPunct="1">
              <a:lnSpc>
                <a:spcPct val="80000"/>
              </a:lnSpc>
            </a:pPr>
            <a:r>
              <a:rPr lang="en-US" sz="1500" dirty="0" smtClean="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3932790" y="1047749"/>
            <a:ext cx="2544210" cy="1739201"/>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4926" y="2266950"/>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smtClean="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smtClean="0">
                <a:latin typeface="Calibri"/>
                <a:cs typeface="Calibri"/>
              </a:rPr>
              <a:t>Images </a:t>
            </a:r>
            <a:r>
              <a:rPr lang="en-US" sz="1100" dirty="0">
                <a:latin typeface="Calibri"/>
                <a:cs typeface="Calibri"/>
              </a:rPr>
              <a:t>from Erik </a:t>
            </a:r>
            <a:r>
              <a:rPr lang="en-US" sz="1100" dirty="0" err="1" smtClean="0">
                <a:latin typeface="Calibri"/>
                <a:cs typeface="Calibri"/>
              </a:rPr>
              <a:t>Sudderth</a:t>
            </a:r>
            <a:r>
              <a:rPr lang="en-US" sz="1100" dirty="0" smtClean="0">
                <a:latin typeface="Calibri"/>
                <a:cs typeface="Calibri"/>
              </a:rPr>
              <a:t> (left), </a:t>
            </a:r>
            <a:r>
              <a:rPr lang="en-US" sz="1100" dirty="0" err="1" smtClean="0">
                <a:latin typeface="Calibri"/>
                <a:cs typeface="Calibri"/>
              </a:rPr>
              <a:t>scienceagogo</a:t>
            </a:r>
            <a:r>
              <a:rPr lang="en-US" sz="1100" dirty="0" smtClean="0">
                <a:latin typeface="Calibri"/>
                <a:cs typeface="Calibri"/>
              </a:rPr>
              <a:t> (right)</a:t>
            </a:r>
            <a:endParaRPr lang="en-US" sz="1100" dirty="0">
              <a:latin typeface="Calibri"/>
              <a:cs typeface="Calibri"/>
            </a:endParaRPr>
          </a:p>
        </p:txBody>
      </p:sp>
      <p:sp>
        <p:nvSpPr>
          <p:cNvPr id="18438" name="Rectangle 7"/>
          <p:cNvSpPr>
            <a:spLocks/>
          </p:cNvSpPr>
          <p:nvPr/>
        </p:nvSpPr>
        <p:spPr bwMode="auto">
          <a:xfrm>
            <a:off x="152400" y="8953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a:t>
            </a:r>
            <a:r>
              <a:rPr lang="en-US" dirty="0" smtClean="0">
                <a:solidFill>
                  <a:schemeClr val="accent6"/>
                </a:solidFill>
                <a:latin typeface="Calibri"/>
                <a:cs typeface="Calibri"/>
              </a:rPr>
              <a:t>face recognition</a:t>
            </a:r>
            <a:endParaRPr lang="en-US" dirty="0">
              <a:solidFill>
                <a:schemeClr val="accent6"/>
              </a:solidFill>
              <a:latin typeface="Calibri"/>
              <a:cs typeface="Calibri"/>
            </a:endParaRP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a:t>
            </a:r>
            <a:r>
              <a:rPr lang="en-US" dirty="0" smtClean="0">
                <a:solidFill>
                  <a:schemeClr val="accent6"/>
                </a:solidFill>
                <a:latin typeface="Calibri"/>
                <a:cs typeface="Calibri"/>
              </a:rPr>
              <a:t>classification</a:t>
            </a:r>
          </a:p>
          <a:p>
            <a:pPr marL="244073" indent="-214308">
              <a:spcBef>
                <a:spcPts val="479"/>
              </a:spcBef>
              <a:buSzPct val="100000"/>
              <a:buFont typeface="Wingdings" pitchFamily="2" charset="2"/>
              <a:buChar char="§"/>
            </a:pPr>
            <a:r>
              <a:rPr lang="en-US" dirty="0" smtClean="0">
                <a:solidFill>
                  <a:schemeClr val="accent6"/>
                </a:solidFill>
                <a:latin typeface="Calibri"/>
                <a:cs typeface="Calibri"/>
              </a:rPr>
              <a:t>Object tracking and behavior recognition</a:t>
            </a:r>
            <a:endParaRPr lang="en-US" dirty="0">
              <a:solidFill>
                <a:schemeClr val="accent6"/>
              </a:solidFill>
              <a:latin typeface="Calibri"/>
              <a:cs typeface="Calibri"/>
            </a:endParaRPr>
          </a:p>
        </p:txBody>
      </p:sp>
      <p:pic>
        <p:nvPicPr>
          <p:cNvPr id="2" name="Picture 1"/>
          <p:cNvPicPr>
            <a:picLocks noChangeAspect="1"/>
          </p:cNvPicPr>
          <p:nvPr/>
        </p:nvPicPr>
        <p:blipFill>
          <a:blip r:embed="rId3"/>
          <a:stretch>
            <a:fillRect/>
          </a:stretch>
        </p:blipFill>
        <p:spPr>
          <a:xfrm>
            <a:off x="4572000" y="1047750"/>
            <a:ext cx="4438030" cy="3308350"/>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smtClean="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smtClean="0">
                <a:solidFill>
                  <a:schemeClr val="tx1"/>
                </a:solidFill>
              </a:rPr>
              <a:t>Robotics</a:t>
            </a:r>
          </a:p>
          <a:p>
            <a:pPr lvl="1" eaLnBrk="1" hangingPunct="1">
              <a:lnSpc>
                <a:spcPct val="80000"/>
              </a:lnSpc>
            </a:pPr>
            <a:r>
              <a:rPr lang="en-US" sz="1400" dirty="0" smtClean="0"/>
              <a:t>Part mech. eng.</a:t>
            </a:r>
          </a:p>
          <a:p>
            <a:pPr lvl="1" eaLnBrk="1" hangingPunct="1">
              <a:lnSpc>
                <a:spcPct val="80000"/>
              </a:lnSpc>
            </a:pPr>
            <a:r>
              <a:rPr lang="en-US" sz="1400" dirty="0" smtClean="0"/>
              <a:t>Part AI</a:t>
            </a:r>
          </a:p>
          <a:p>
            <a:pPr lvl="1" eaLnBrk="1" hangingPunct="1">
              <a:lnSpc>
                <a:spcPct val="80000"/>
              </a:lnSpc>
            </a:pPr>
            <a:r>
              <a:rPr lang="en-US" sz="1400" dirty="0" smtClean="0"/>
              <a:t>Reality much</a:t>
            </a:r>
          </a:p>
          <a:p>
            <a:pPr lvl="1" eaLnBrk="1" hangingPunct="1">
              <a:lnSpc>
                <a:spcPct val="80000"/>
              </a:lnSpc>
              <a:buFont typeface="Wingdings" pitchFamily="2" charset="2"/>
              <a:buNone/>
            </a:pPr>
            <a:r>
              <a:rPr lang="en-US" sz="1400" dirty="0" smtClean="0"/>
              <a:t>	harder than</a:t>
            </a:r>
          </a:p>
          <a:p>
            <a:pPr lvl="1" eaLnBrk="1" hangingPunct="1">
              <a:lnSpc>
                <a:spcPct val="80000"/>
              </a:lnSpc>
              <a:buFont typeface="Wingdings" pitchFamily="2" charset="2"/>
              <a:buNone/>
            </a:pPr>
            <a:r>
              <a:rPr lang="en-US" sz="1400" dirty="0" smtClean="0"/>
              <a:t>	simulations!</a:t>
            </a:r>
          </a:p>
          <a:p>
            <a:pPr lvl="1" eaLnBrk="1" hangingPunct="1">
              <a:lnSpc>
                <a:spcPct val="80000"/>
              </a:lnSpc>
            </a:pPr>
            <a:endParaRPr lang="en-US" sz="1400" dirty="0" smtClean="0"/>
          </a:p>
          <a:p>
            <a:pPr eaLnBrk="1" hangingPunct="1">
              <a:lnSpc>
                <a:spcPct val="80000"/>
              </a:lnSpc>
            </a:pPr>
            <a:r>
              <a:rPr lang="en-US" sz="1500" dirty="0" smtClean="0">
                <a:solidFill>
                  <a:schemeClr val="tx1"/>
                </a:solidFill>
              </a:rPr>
              <a:t>Technologies</a:t>
            </a:r>
          </a:p>
          <a:p>
            <a:pPr lvl="1" eaLnBrk="1" hangingPunct="1">
              <a:lnSpc>
                <a:spcPct val="80000"/>
              </a:lnSpc>
            </a:pPr>
            <a:r>
              <a:rPr lang="en-US" sz="1400" dirty="0" smtClean="0"/>
              <a:t>Vehicles</a:t>
            </a:r>
          </a:p>
          <a:p>
            <a:pPr lvl="1" eaLnBrk="1" hangingPunct="1">
              <a:lnSpc>
                <a:spcPct val="80000"/>
              </a:lnSpc>
            </a:pPr>
            <a:r>
              <a:rPr lang="en-US" sz="1400" dirty="0" smtClean="0"/>
              <a:t>Rescue</a:t>
            </a:r>
          </a:p>
          <a:p>
            <a:pPr lvl="1" eaLnBrk="1" hangingPunct="1">
              <a:lnSpc>
                <a:spcPct val="80000"/>
              </a:lnSpc>
            </a:pPr>
            <a:r>
              <a:rPr lang="en-US" sz="1400" dirty="0" smtClean="0"/>
              <a:t>Soccer!</a:t>
            </a:r>
          </a:p>
          <a:p>
            <a:pPr lvl="1" eaLnBrk="1" hangingPunct="1">
              <a:lnSpc>
                <a:spcPct val="80000"/>
              </a:lnSpc>
            </a:pPr>
            <a:r>
              <a:rPr lang="en-US" sz="1400" dirty="0" smtClean="0"/>
              <a:t>Lots of automation…</a:t>
            </a:r>
          </a:p>
          <a:p>
            <a:pPr lvl="1" eaLnBrk="1" hangingPunct="1">
              <a:lnSpc>
                <a:spcPct val="80000"/>
              </a:lnSpc>
            </a:pPr>
            <a:endParaRPr lang="en-US" sz="1400" dirty="0" smtClean="0"/>
          </a:p>
          <a:p>
            <a:pPr eaLnBrk="1" hangingPunct="1">
              <a:lnSpc>
                <a:spcPct val="80000"/>
              </a:lnSpc>
            </a:pPr>
            <a:r>
              <a:rPr lang="en-US" sz="1500" dirty="0" smtClean="0">
                <a:solidFill>
                  <a:schemeClr val="tx1"/>
                </a:solidFill>
              </a:rPr>
              <a:t>In this class:</a:t>
            </a:r>
          </a:p>
          <a:p>
            <a:pPr lvl="1" eaLnBrk="1" hangingPunct="1">
              <a:lnSpc>
                <a:spcPct val="80000"/>
              </a:lnSpc>
            </a:pPr>
            <a:r>
              <a:rPr lang="en-US" sz="1400" dirty="0" smtClean="0"/>
              <a:t>We ignore mechanical aspects</a:t>
            </a:r>
          </a:p>
          <a:p>
            <a:pPr lvl="1" eaLnBrk="1" hangingPunct="1">
              <a:lnSpc>
                <a:spcPct val="80000"/>
              </a:lnSpc>
            </a:pPr>
            <a:r>
              <a:rPr lang="en-US" sz="1400" dirty="0" smtClean="0"/>
              <a:t>Methods for planning</a:t>
            </a:r>
          </a:p>
          <a:p>
            <a:pPr lvl="1" eaLnBrk="1" hangingPunct="1">
              <a:lnSpc>
                <a:spcPct val="80000"/>
              </a:lnSpc>
            </a:pPr>
            <a:r>
              <a:rPr lang="en-US" sz="1400" dirty="0" smtClean="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a:t>
            </a:r>
            <a:r>
              <a:rPr lang="en-US" sz="1100" dirty="0" smtClean="0">
                <a:latin typeface="Calibri"/>
                <a:cs typeface="Calibri"/>
              </a:rPr>
              <a:t>from UC Berkeley, Boston Dynamics, </a:t>
            </a:r>
            <a:r>
              <a:rPr lang="en-US" sz="1100" dirty="0" err="1" smtClean="0">
                <a:latin typeface="Calibri"/>
                <a:cs typeface="Calibri"/>
              </a:rPr>
              <a:t>RoboCup</a:t>
            </a:r>
            <a:r>
              <a:rPr lang="en-US" sz="1100" dirty="0" smtClean="0">
                <a:latin typeface="Calibri"/>
                <a:cs typeface="Calibri"/>
              </a:rPr>
              <a:t>, Google</a:t>
            </a:r>
            <a:endParaRPr lang="en-US" sz="1100" dirty="0">
              <a:latin typeface="Calibri"/>
              <a:cs typeface="Calibri"/>
            </a:endParaRPr>
          </a:p>
        </p:txBody>
      </p:sp>
      <p:pic>
        <p:nvPicPr>
          <p:cNvPr id="2" name="Picture 3"/>
          <p:cNvPicPr>
            <a:picLocks noChangeAspect="1" noChangeArrowheads="1"/>
          </p:cNvPicPr>
          <p:nvPr/>
        </p:nvPicPr>
        <p:blipFill>
          <a:blip r:embed="rId2"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5344944" y="971550"/>
            <a:ext cx="3189456" cy="16002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3733800" y="3137964"/>
            <a:ext cx="2590800" cy="1626368"/>
          </a:xfrm>
          <a:prstGeom prst="rect">
            <a:avLst/>
          </a:prstGeom>
          <a:noFill/>
          <a:ln w="9525">
            <a:noFill/>
            <a:miter lim="800000"/>
            <a:headEnd/>
            <a:tailEnd/>
          </a:ln>
        </p:spPr>
      </p:pic>
      <p:pic>
        <p:nvPicPr>
          <p:cNvPr id="15" name="Picture 14" descr="bigdog.png"/>
          <p:cNvPicPr>
            <a:picLocks noChangeAspect="1"/>
          </p:cNvPicPr>
          <p:nvPr/>
        </p:nvPicPr>
        <p:blipFill rotWithShape="1">
          <a:blip r:embed="rId5" cstate="print">
            <a:extLst>
              <a:ext uri="{28A0092B-C50C-407E-A947-70E740481C1C}">
                <a14:useLocalDpi xmlns:a14="http://schemas.microsoft.com/office/drawing/2010/main" val="0"/>
              </a:ext>
            </a:extLst>
          </a:blip>
          <a:srcRect l="14629" r="38339"/>
          <a:stretch/>
        </p:blipFill>
        <p:spPr>
          <a:xfrm>
            <a:off x="6815500" y="2622444"/>
            <a:ext cx="2099900" cy="252105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smtClean="0"/>
              <a:t>Logical systems</a:t>
            </a:r>
          </a:p>
          <a:p>
            <a:pPr lvl="1" eaLnBrk="1" hangingPunct="1"/>
            <a:r>
              <a:rPr lang="en-US" sz="1800" dirty="0" smtClean="0"/>
              <a:t>Theorem </a:t>
            </a:r>
            <a:r>
              <a:rPr lang="en-US" sz="1800" dirty="0" err="1" smtClean="0"/>
              <a:t>provers</a:t>
            </a:r>
            <a:endParaRPr lang="en-US" sz="1800" dirty="0" smtClean="0"/>
          </a:p>
          <a:p>
            <a:pPr lvl="1" eaLnBrk="1" hangingPunct="1"/>
            <a:r>
              <a:rPr lang="en-US" sz="1800" dirty="0" smtClean="0"/>
              <a:t>Program and plan synthesis, verification</a:t>
            </a:r>
          </a:p>
          <a:p>
            <a:pPr lvl="1" eaLnBrk="1" hangingPunct="1"/>
            <a:r>
              <a:rPr lang="en-US" sz="1800" dirty="0" smtClean="0"/>
              <a:t>NASA fault diagnosis</a:t>
            </a:r>
          </a:p>
          <a:p>
            <a:pPr lvl="1" eaLnBrk="1" hangingPunct="1"/>
            <a:r>
              <a:rPr lang="en-US" sz="1800" dirty="0" smtClean="0"/>
              <a:t>Question answering</a:t>
            </a:r>
          </a:p>
          <a:p>
            <a:pPr lvl="1" eaLnBrk="1" hangingPunct="1"/>
            <a:r>
              <a:rPr lang="en-US" sz="1800" dirty="0" smtClean="0"/>
              <a:t>Rule-based information systems</a:t>
            </a:r>
          </a:p>
          <a:p>
            <a:pPr eaLnBrk="1" hangingPunct="1"/>
            <a:r>
              <a:rPr lang="en-US" sz="2100" dirty="0" smtClean="0"/>
              <a:t>Methods:</a:t>
            </a:r>
          </a:p>
          <a:p>
            <a:pPr lvl="1" eaLnBrk="1" hangingPunct="1"/>
            <a:r>
              <a:rPr lang="en-US" sz="1800" dirty="0" smtClean="0"/>
              <a:t>Deductive inference</a:t>
            </a:r>
          </a:p>
          <a:p>
            <a:pPr lvl="1" eaLnBrk="1" hangingPunct="1"/>
            <a:r>
              <a:rPr lang="en-US" sz="1800" dirty="0" smtClean="0"/>
              <a:t>Constraint satisfaction</a:t>
            </a:r>
          </a:p>
          <a:p>
            <a:pPr lvl="1" eaLnBrk="1" hangingPunct="1"/>
            <a:r>
              <a:rPr lang="en-US" sz="1800" dirty="0" err="1" smtClean="0"/>
              <a:t>Satisfiability</a:t>
            </a:r>
            <a:r>
              <a:rPr lang="en-US" sz="1800" dirty="0" smtClean="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Textbook</a:t>
            </a:r>
          </a:p>
        </p:txBody>
      </p:sp>
      <p:sp>
        <p:nvSpPr>
          <p:cNvPr id="8195" name="Rectangle 3"/>
          <p:cNvSpPr>
            <a:spLocks noGrp="1" noChangeArrowheads="1"/>
          </p:cNvSpPr>
          <p:nvPr>
            <p:ph type="body" idx="1"/>
          </p:nvPr>
        </p:nvSpPr>
        <p:spPr>
          <a:xfrm>
            <a:off x="2514600" y="1047750"/>
            <a:ext cx="4267200" cy="3394472"/>
          </a:xfrm>
        </p:spPr>
        <p:txBody>
          <a:bodyPr/>
          <a:lstStyle/>
          <a:p>
            <a:pPr lvl="1" eaLnBrk="1" hangingPunct="1">
              <a:lnSpc>
                <a:spcPct val="80000"/>
              </a:lnSpc>
            </a:pPr>
            <a:endParaRPr lang="en-US" sz="800" dirty="0" smtClean="0"/>
          </a:p>
          <a:p>
            <a:pPr marL="342891" lvl="1" indent="0" eaLnBrk="1" hangingPunct="1">
              <a:lnSpc>
                <a:spcPct val="80000"/>
              </a:lnSpc>
              <a:buNone/>
            </a:pPr>
            <a:r>
              <a:rPr lang="en-US" sz="1400" dirty="0" smtClean="0"/>
              <a:t>Russell </a:t>
            </a:r>
            <a:r>
              <a:rPr lang="en-US" sz="1400" dirty="0"/>
              <a:t>&amp; </a:t>
            </a:r>
            <a:r>
              <a:rPr lang="en-US" sz="1400" dirty="0" err="1"/>
              <a:t>Norvig</a:t>
            </a:r>
            <a:r>
              <a:rPr lang="en-US" sz="1400" dirty="0"/>
              <a:t>, AI: A Modern Approach, 3</a:t>
            </a:r>
            <a:r>
              <a:rPr lang="en-US" sz="1400" baseline="30000" dirty="0"/>
              <a:t>rd</a:t>
            </a:r>
            <a:r>
              <a:rPr lang="en-US" sz="1400" dirty="0"/>
              <a:t> Ed</a:t>
            </a:r>
            <a:r>
              <a:rPr lang="en-US" sz="1400" dirty="0" smtClean="0"/>
              <a:t>.</a:t>
            </a:r>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eaLnBrk="1" hangingPunct="1">
              <a:lnSpc>
                <a:spcPct val="80000"/>
              </a:lnSpc>
              <a:buFont typeface="Wingdings" pitchFamily="2" charset="2"/>
              <a:buNone/>
            </a:pPr>
            <a:endParaRPr lang="en-US" sz="1600" dirty="0" smtClean="0"/>
          </a:p>
        </p:txBody>
      </p:sp>
      <p:pic>
        <p:nvPicPr>
          <p:cNvPr id="8196" name="Picture 9" descr="http://aima.cs.berkeley.edu/cover2.jpg"/>
          <p:cNvPicPr>
            <a:picLocks noChangeAspect="1" noChangeArrowheads="1"/>
          </p:cNvPicPr>
          <p:nvPr/>
        </p:nvPicPr>
        <p:blipFill>
          <a:blip r:embed="rId2" cstate="print"/>
          <a:srcRect/>
          <a:stretch>
            <a:fillRect/>
          </a:stretch>
        </p:blipFill>
        <p:spPr bwMode="auto">
          <a:xfrm>
            <a:off x="3415975" y="1668751"/>
            <a:ext cx="2451425" cy="3178030"/>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Game Playing</a:t>
            </a:r>
          </a:p>
        </p:txBody>
      </p:sp>
      <p:sp>
        <p:nvSpPr>
          <p:cNvPr id="551939" name="Rectangle 3"/>
          <p:cNvSpPr>
            <a:spLocks noGrp="1" noChangeArrowheads="1"/>
          </p:cNvSpPr>
          <p:nvPr>
            <p:ph type="body" idx="1"/>
          </p:nvPr>
        </p:nvSpPr>
        <p:spPr>
          <a:xfrm>
            <a:off x="304800" y="971550"/>
            <a:ext cx="7696200" cy="3546873"/>
          </a:xfrm>
        </p:spPr>
        <p:txBody>
          <a:bodyPr/>
          <a:lstStyle/>
          <a:p>
            <a:pPr eaLnBrk="1" hangingPunct="1">
              <a:lnSpc>
                <a:spcPct val="80000"/>
              </a:lnSpc>
            </a:pPr>
            <a:r>
              <a:rPr lang="en-US" sz="1500" dirty="0" smtClean="0"/>
              <a:t>Classic Moment: May, '97: Deep Blue vs. Kasparov</a:t>
            </a:r>
          </a:p>
          <a:p>
            <a:pPr lvl="1" eaLnBrk="1" hangingPunct="1">
              <a:lnSpc>
                <a:spcPct val="80000"/>
              </a:lnSpc>
            </a:pPr>
            <a:r>
              <a:rPr lang="en-US" sz="1400" dirty="0" smtClean="0"/>
              <a:t>First match won against world champion</a:t>
            </a:r>
          </a:p>
          <a:p>
            <a:pPr lvl="1" eaLnBrk="1" hangingPunct="1">
              <a:lnSpc>
                <a:spcPct val="80000"/>
              </a:lnSpc>
            </a:pPr>
            <a:r>
              <a:rPr lang="en-US" sz="1400" dirty="0" smtClean="0"/>
              <a:t>“Intelligent, creative” play</a:t>
            </a:r>
          </a:p>
          <a:p>
            <a:pPr lvl="1" eaLnBrk="1" hangingPunct="1">
              <a:lnSpc>
                <a:spcPct val="80000"/>
              </a:lnSpc>
            </a:pPr>
            <a:r>
              <a:rPr lang="en-US" sz="1400" dirty="0" smtClean="0"/>
              <a:t>Special-purpose hardware, 200 million board positions per second</a:t>
            </a:r>
          </a:p>
          <a:p>
            <a:pPr lvl="1" eaLnBrk="1" hangingPunct="1">
              <a:lnSpc>
                <a:spcPct val="80000"/>
              </a:lnSpc>
            </a:pPr>
            <a:r>
              <a:rPr lang="en-US" sz="1400" dirty="0" smtClean="0"/>
              <a:t>Current PC programs far ahead of humans</a:t>
            </a:r>
          </a:p>
          <a:p>
            <a:pPr eaLnBrk="1" hangingPunct="1">
              <a:lnSpc>
                <a:spcPct val="80000"/>
              </a:lnSpc>
            </a:pPr>
            <a:endParaRPr lang="en-US" sz="800" dirty="0" smtClean="0"/>
          </a:p>
          <a:p>
            <a:pPr eaLnBrk="1" hangingPunct="1">
              <a:lnSpc>
                <a:spcPct val="80000"/>
              </a:lnSpc>
            </a:pPr>
            <a:r>
              <a:rPr lang="en-US" sz="1500" dirty="0" smtClean="0"/>
              <a:t>Open question:</a:t>
            </a:r>
          </a:p>
          <a:p>
            <a:pPr lvl="1" eaLnBrk="1" hangingPunct="1">
              <a:lnSpc>
                <a:spcPct val="80000"/>
              </a:lnSpc>
            </a:pPr>
            <a:r>
              <a:rPr lang="en-US" sz="1400" dirty="0" smtClean="0"/>
              <a:t>How does human cognition deal with the</a:t>
            </a:r>
          </a:p>
          <a:p>
            <a:pPr lvl="1" eaLnBrk="1" hangingPunct="1">
              <a:lnSpc>
                <a:spcPct val="80000"/>
              </a:lnSpc>
              <a:buFont typeface="Wingdings" pitchFamily="2" charset="2"/>
              <a:buNone/>
            </a:pPr>
            <a:r>
              <a:rPr lang="en-US" sz="1400" dirty="0" smtClean="0"/>
              <a:t>	vast search space of chess?</a:t>
            </a:r>
          </a:p>
          <a:p>
            <a:pPr lvl="1" eaLnBrk="1" hangingPunct="1">
              <a:lnSpc>
                <a:spcPct val="80000"/>
              </a:lnSpc>
            </a:pPr>
            <a:r>
              <a:rPr lang="en-US" sz="1400" dirty="0" smtClean="0"/>
              <a:t>Or: how can humans compete with computers at all??</a:t>
            </a:r>
          </a:p>
          <a:p>
            <a:pPr eaLnBrk="1" hangingPunct="1">
              <a:lnSpc>
                <a:spcPct val="80000"/>
              </a:lnSpc>
            </a:pPr>
            <a:endParaRPr lang="en-US" sz="800" dirty="0" smtClean="0"/>
          </a:p>
          <a:p>
            <a:pPr eaLnBrk="1" hangingPunct="1">
              <a:lnSpc>
                <a:spcPct val="80000"/>
              </a:lnSpc>
            </a:pPr>
            <a:r>
              <a:rPr lang="en-US" sz="1500" dirty="0" smtClean="0"/>
              <a:t>1996: Kasparov Beats Deep Blue</a:t>
            </a:r>
          </a:p>
          <a:p>
            <a:pPr eaLnBrk="1" hangingPunct="1">
              <a:lnSpc>
                <a:spcPct val="80000"/>
              </a:lnSpc>
              <a:buFont typeface="Wingdings" pitchFamily="2" charset="2"/>
              <a:buNone/>
            </a:pPr>
            <a:r>
              <a:rPr lang="en-US" sz="1400" dirty="0" smtClean="0"/>
              <a:t>	</a:t>
            </a:r>
            <a:r>
              <a:rPr lang="en-US" sz="1400" dirty="0" smtClean="0">
                <a:solidFill>
                  <a:schemeClr val="tx1"/>
                </a:solidFill>
              </a:rPr>
              <a:t>“I could feel --- I could smell --- a new kind of intelligence across the table.”</a:t>
            </a:r>
          </a:p>
          <a:p>
            <a:pPr eaLnBrk="1" hangingPunct="1">
              <a:lnSpc>
                <a:spcPct val="80000"/>
              </a:lnSpc>
            </a:pPr>
            <a:endParaRPr lang="en-US" sz="800" dirty="0" smtClean="0"/>
          </a:p>
          <a:p>
            <a:pPr eaLnBrk="1" hangingPunct="1">
              <a:lnSpc>
                <a:spcPct val="80000"/>
              </a:lnSpc>
            </a:pPr>
            <a:r>
              <a:rPr lang="en-US" sz="1500" dirty="0" smtClean="0"/>
              <a:t>1997: Deep Blue Beats Kasparov</a:t>
            </a:r>
          </a:p>
          <a:p>
            <a:pPr eaLnBrk="1" hangingPunct="1">
              <a:lnSpc>
                <a:spcPct val="80000"/>
              </a:lnSpc>
              <a:buFont typeface="Wingdings" pitchFamily="2" charset="2"/>
              <a:buNone/>
            </a:pPr>
            <a:r>
              <a:rPr lang="en-US" sz="1500" b="1" dirty="0" smtClean="0"/>
              <a:t>	</a:t>
            </a:r>
            <a:r>
              <a:rPr lang="en-US" sz="1400" dirty="0" smtClean="0">
                <a:solidFill>
                  <a:schemeClr val="tx1"/>
                </a:solidFill>
              </a:rPr>
              <a:t>“Deep Blue hasn't proven anything.”</a:t>
            </a:r>
          </a:p>
          <a:p>
            <a:pPr eaLnBrk="1" hangingPunct="1">
              <a:lnSpc>
                <a:spcPct val="80000"/>
              </a:lnSpc>
            </a:pPr>
            <a:endParaRPr lang="en-US" sz="400" dirty="0" smtClean="0"/>
          </a:p>
          <a:p>
            <a:pPr eaLnBrk="1" hangingPunct="1">
              <a:lnSpc>
                <a:spcPct val="80000"/>
              </a:lnSpc>
            </a:pPr>
            <a:r>
              <a:rPr lang="en-US" sz="1500" dirty="0" smtClean="0"/>
              <a:t>Huge game-playing advances recently, e.g. in Go</a:t>
            </a:r>
          </a:p>
          <a:p>
            <a:pPr eaLnBrk="1" hangingPunct="1">
              <a:lnSpc>
                <a:spcPct val="80000"/>
              </a:lnSpc>
            </a:pPr>
            <a:endParaRPr lang="en-US" sz="1400" dirty="0" smtClean="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3" cstate="print"/>
          <a:srcRect l="7556" r="31995"/>
          <a:stretch>
            <a:fillRect/>
          </a:stretch>
        </p:blipFill>
        <p:spPr bwMode="auto">
          <a:xfrm>
            <a:off x="6096000" y="971550"/>
            <a:ext cx="2743200" cy="2997060"/>
          </a:xfrm>
          <a:prstGeom prst="rect">
            <a:avLst/>
          </a:prstGeom>
          <a:noFill/>
          <a:ln w="9525">
            <a:noFill/>
            <a:miter lim="800000"/>
            <a:headEnd/>
            <a:tailEnd/>
          </a:ln>
        </p:spPr>
      </p:pic>
    </p:spTree>
    <p:extLst>
      <p:ext uri="{BB962C8B-B14F-4D97-AF65-F5344CB8AC3E}">
        <p14:creationId xmlns:p14="http://schemas.microsoft.com/office/powerpoint/2010/main"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1939">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1939">
                                            <p:txEl>
                                              <p:pRg st="15" end="1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193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smtClean="0"/>
              <a:t>Embedded applications</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smtClean="0">
                <a:solidFill>
                  <a:schemeClr val="accent6"/>
                </a:solidFill>
              </a:rPr>
              <a:t>AI lies behind many other useful systems:</a:t>
            </a:r>
          </a:p>
          <a:p>
            <a:pPr marL="886993" lvl="2">
              <a:buClrTx/>
            </a:pPr>
            <a:r>
              <a:rPr lang="en-US" dirty="0" smtClean="0"/>
              <a:t>Scheduling, e.g. airline routing, military</a:t>
            </a:r>
          </a:p>
          <a:p>
            <a:pPr marL="886993" lvl="2">
              <a:buClrTx/>
            </a:pPr>
            <a:r>
              <a:rPr lang="en-US" dirty="0" smtClean="0"/>
              <a:t>Route planning, e.g. Google maps</a:t>
            </a:r>
          </a:p>
          <a:p>
            <a:pPr marL="886993" lvl="2">
              <a:buClrTx/>
            </a:pPr>
            <a:r>
              <a:rPr lang="en-US" dirty="0" smtClean="0"/>
              <a:t>Medical diagnosis, e.g., EKGs</a:t>
            </a:r>
          </a:p>
          <a:p>
            <a:pPr marL="886993" lvl="2">
              <a:buClrTx/>
            </a:pPr>
            <a:r>
              <a:rPr lang="en-US" dirty="0" smtClean="0"/>
              <a:t>Automated surveillance</a:t>
            </a:r>
          </a:p>
          <a:p>
            <a:pPr marL="886993" lvl="2">
              <a:buClrTx/>
            </a:pPr>
            <a:r>
              <a:rPr lang="en-US" dirty="0" smtClean="0"/>
              <a:t>Web search engines</a:t>
            </a:r>
          </a:p>
          <a:p>
            <a:pPr marL="886993" lvl="2">
              <a:buClrTx/>
            </a:pPr>
            <a:r>
              <a:rPr lang="en-US" dirty="0" smtClean="0"/>
              <a:t>Spam classifiers</a:t>
            </a:r>
          </a:p>
          <a:p>
            <a:pPr marL="886993" lvl="2">
              <a:buClrTx/>
            </a:pPr>
            <a:r>
              <a:rPr lang="en-US" dirty="0" smtClean="0"/>
              <a:t>Automated help desks</a:t>
            </a:r>
          </a:p>
          <a:p>
            <a:pPr marL="886993" lvl="2">
              <a:buClrTx/>
            </a:pPr>
            <a:r>
              <a:rPr lang="en-US" dirty="0" smtClean="0"/>
              <a:t>Fraud detection</a:t>
            </a:r>
          </a:p>
          <a:p>
            <a:pPr marL="886993" lvl="2">
              <a:buClrTx/>
            </a:pPr>
            <a:r>
              <a:rPr lang="en-US" dirty="0" smtClean="0"/>
              <a:t>Product recommendations</a:t>
            </a:r>
          </a:p>
          <a:p>
            <a:pPr marL="886993" lvl="2">
              <a:buClrTx/>
            </a:pPr>
            <a:r>
              <a:rPr lang="en-US" dirty="0" smtClean="0"/>
              <a:t>… Lots more!</a:t>
            </a:r>
          </a:p>
        </p:txBody>
      </p:sp>
    </p:spTree>
    <p:extLst>
      <p:ext uri="{BB962C8B-B14F-4D97-AF65-F5344CB8AC3E}">
        <p14:creationId xmlns:p14="http://schemas.microsoft.com/office/powerpoint/2010/main" val="94894301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p:txBody>
          <a:bodyPr/>
          <a:lstStyle/>
          <a:p>
            <a:r>
              <a:rPr lang="en-US" dirty="0" smtClean="0"/>
              <a:t>We are doing AI…</a:t>
            </a:r>
          </a:p>
          <a:p>
            <a:pPr lvl="1"/>
            <a:r>
              <a:rPr lang="en-US" dirty="0" smtClean="0"/>
              <a:t>To create intelligent systems</a:t>
            </a:r>
          </a:p>
          <a:p>
            <a:pPr lvl="2"/>
            <a:r>
              <a:rPr lang="en-US" dirty="0" smtClean="0"/>
              <a:t>The more intelligent, the better</a:t>
            </a:r>
          </a:p>
          <a:p>
            <a:pPr lvl="1"/>
            <a:r>
              <a:rPr lang="en-US" dirty="0" smtClean="0"/>
              <a:t>To gain a better understanding of human intelligence</a:t>
            </a:r>
          </a:p>
          <a:p>
            <a:pPr lvl="1"/>
            <a:r>
              <a:rPr lang="en-US" dirty="0" smtClean="0"/>
              <a:t>To magnify those benefits that flow from it</a:t>
            </a:r>
          </a:p>
          <a:p>
            <a:endParaRPr lang="en-US" dirty="0"/>
          </a:p>
        </p:txBody>
      </p:sp>
    </p:spTree>
    <p:extLst>
      <p:ext uri="{BB962C8B-B14F-4D97-AF65-F5344CB8AC3E}">
        <p14:creationId xmlns:p14="http://schemas.microsoft.com/office/powerpoint/2010/main" val="368470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contd.</a:t>
            </a:r>
            <a:endParaRPr lang="en-US" dirty="0"/>
          </a:p>
        </p:txBody>
      </p:sp>
      <p:sp>
        <p:nvSpPr>
          <p:cNvPr id="3" name="Content Placeholder 2"/>
          <p:cNvSpPr>
            <a:spLocks noGrp="1"/>
          </p:cNvSpPr>
          <p:nvPr>
            <p:ph idx="1"/>
          </p:nvPr>
        </p:nvSpPr>
        <p:spPr/>
        <p:txBody>
          <a:bodyPr/>
          <a:lstStyle/>
          <a:p>
            <a:r>
              <a:rPr lang="en-US" dirty="0" smtClean="0"/>
              <a:t>Progress is accelerating, partly due to an industry arms race</a:t>
            </a:r>
          </a:p>
          <a:p>
            <a:r>
              <a:rPr lang="en-US" dirty="0" smtClean="0"/>
              <a:t>Once performance reaches a minimum level, every 1% improvement is worth billions</a:t>
            </a:r>
          </a:p>
          <a:p>
            <a:pPr lvl="1"/>
            <a:r>
              <a:rPr lang="en-US" dirty="0"/>
              <a:t>Speech</a:t>
            </a:r>
          </a:p>
          <a:p>
            <a:pPr lvl="1"/>
            <a:r>
              <a:rPr lang="en-US" dirty="0"/>
              <a:t>Text understanding</a:t>
            </a:r>
          </a:p>
          <a:p>
            <a:pPr lvl="1"/>
            <a:r>
              <a:rPr lang="en-US" dirty="0"/>
              <a:t>Object recognition</a:t>
            </a:r>
          </a:p>
          <a:p>
            <a:pPr lvl="1"/>
            <a:r>
              <a:rPr lang="en-US" dirty="0"/>
              <a:t>Automated vehicles</a:t>
            </a:r>
          </a:p>
          <a:p>
            <a:pPr lvl="1"/>
            <a:r>
              <a:rPr lang="en-US" dirty="0"/>
              <a:t>Domestic robots</a:t>
            </a:r>
          </a:p>
          <a:p>
            <a:pPr lvl="1"/>
            <a:endParaRPr lang="en-US" dirty="0" smtClean="0"/>
          </a:p>
          <a:p>
            <a:endParaRPr lang="en-US" dirty="0"/>
          </a:p>
        </p:txBody>
      </p:sp>
    </p:spTree>
    <p:extLst>
      <p:ext uri="{BB962C8B-B14F-4D97-AF65-F5344CB8AC3E}">
        <p14:creationId xmlns:p14="http://schemas.microsoft.com/office/powerpoint/2010/main" val="359060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90205"/>
            <a:ext cx="8317089" cy="3048962"/>
          </a:xfrm>
        </p:spPr>
        <p:txBody>
          <a:bodyPr>
            <a:normAutofit/>
          </a:bodyPr>
          <a:lstStyle/>
          <a:p>
            <a:r>
              <a:rPr lang="en-US" dirty="0" smtClean="0"/>
              <a:t>“</a:t>
            </a:r>
            <a:r>
              <a:rPr lang="en-US" b="1" i="1" dirty="0" smtClean="0"/>
              <a:t>The </a:t>
            </a:r>
            <a:r>
              <a:rPr lang="en-US" b="1" i="1" dirty="0"/>
              <a:t>first </a:t>
            </a:r>
            <a:r>
              <a:rPr lang="en-US" b="1" i="1" dirty="0" err="1"/>
              <a:t>ultraintelligent</a:t>
            </a:r>
            <a:r>
              <a:rPr lang="en-US" b="1" i="1" dirty="0"/>
              <a:t> machine is the last invention that man need ever </a:t>
            </a:r>
            <a:r>
              <a:rPr lang="en-US" b="1" i="1" dirty="0" smtClean="0"/>
              <a:t>make</a:t>
            </a:r>
            <a:r>
              <a:rPr lang="en-US" dirty="0" smtClean="0"/>
              <a:t>.” I. J. Good, 1965</a:t>
            </a:r>
          </a:p>
          <a:p>
            <a:r>
              <a:rPr lang="en-US" dirty="0" smtClean="0"/>
              <a:t>Might </a:t>
            </a:r>
            <a:r>
              <a:rPr lang="en-US" dirty="0"/>
              <a:t>help us avoid </a:t>
            </a:r>
            <a:r>
              <a:rPr lang="en-US" dirty="0" smtClean="0"/>
              <a:t>war</a:t>
            </a:r>
            <a:r>
              <a:rPr lang="en-US" dirty="0"/>
              <a:t> </a:t>
            </a:r>
            <a:r>
              <a:rPr lang="en-US" dirty="0" smtClean="0"/>
              <a:t>and ecological catastrophes, achieve </a:t>
            </a:r>
            <a:r>
              <a:rPr lang="en-US" dirty="0"/>
              <a:t>immortality and </a:t>
            </a:r>
            <a:r>
              <a:rPr lang="en-US" dirty="0" smtClean="0"/>
              <a:t>expand throughout the universe</a:t>
            </a:r>
            <a:endParaRPr lang="en-US" dirty="0"/>
          </a:p>
          <a:p>
            <a:r>
              <a:rPr lang="en-US" dirty="0" smtClean="0"/>
              <a:t>Success would be the biggest event in human history … </a:t>
            </a:r>
          </a:p>
          <a:p>
            <a:pPr lvl="1"/>
            <a:r>
              <a:rPr lang="en-US" sz="2400" b="1" dirty="0" smtClean="0">
                <a:solidFill>
                  <a:srgbClr val="CC0000"/>
                </a:solidFill>
              </a:rPr>
              <a:t>and perhaps the last</a:t>
            </a:r>
          </a:p>
          <a:p>
            <a:pPr marL="18288" indent="0">
              <a:buNone/>
            </a:pPr>
            <a:endParaRPr lang="en-US" dirty="0"/>
          </a:p>
        </p:txBody>
      </p:sp>
      <p:sp>
        <p:nvSpPr>
          <p:cNvPr id="3" name="Title 2"/>
          <p:cNvSpPr>
            <a:spLocks noGrp="1"/>
          </p:cNvSpPr>
          <p:nvPr>
            <p:ph type="title"/>
          </p:nvPr>
        </p:nvSpPr>
        <p:spPr/>
        <p:txBody>
          <a:bodyPr/>
          <a:lstStyle/>
          <a:p>
            <a:r>
              <a:rPr lang="en-US" dirty="0" smtClean="0"/>
              <a:t>What if we do succeed?</a:t>
            </a:r>
            <a:endParaRPr lang="en-US" dirty="0"/>
          </a:p>
        </p:txBody>
      </p:sp>
    </p:spTree>
    <p:extLst>
      <p:ext uri="{BB962C8B-B14F-4D97-AF65-F5344CB8AC3E}">
        <p14:creationId xmlns:p14="http://schemas.microsoft.com/office/powerpoint/2010/main" val="106859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not to worry</a:t>
            </a:r>
            <a:endParaRPr lang="en-US" dirty="0"/>
          </a:p>
        </p:txBody>
      </p:sp>
      <p:sp>
        <p:nvSpPr>
          <p:cNvPr id="3" name="Content Placeholder 2"/>
          <p:cNvSpPr>
            <a:spLocks noGrp="1"/>
          </p:cNvSpPr>
          <p:nvPr>
            <p:ph idx="1"/>
          </p:nvPr>
        </p:nvSpPr>
        <p:spPr/>
        <p:txBody>
          <a:bodyPr/>
          <a:lstStyle/>
          <a:p>
            <a:r>
              <a:rPr lang="en-US" dirty="0" smtClean="0"/>
              <a:t>“AI will never reach human levels of intelligence”</a:t>
            </a:r>
          </a:p>
          <a:p>
            <a:r>
              <a:rPr lang="en-US" dirty="0" smtClean="0"/>
              <a:t>“OK, maybe it will, but I’ll be dead before it does”</a:t>
            </a:r>
          </a:p>
          <a:p>
            <a:r>
              <a:rPr lang="en-US" dirty="0" smtClean="0"/>
              <a:t>“Machines will never be conscious”</a:t>
            </a:r>
          </a:p>
          <a:p>
            <a:pPr lvl="1"/>
            <a:r>
              <a:rPr lang="en-US" i="1" dirty="0" smtClean="0"/>
              <a:t>Consciousness</a:t>
            </a:r>
            <a:r>
              <a:rPr lang="en-US" dirty="0" smtClean="0"/>
              <a:t> isn’t the problem, it’s </a:t>
            </a:r>
            <a:r>
              <a:rPr lang="en-US" i="1" dirty="0" smtClean="0"/>
              <a:t>competence</a:t>
            </a:r>
            <a:r>
              <a:rPr lang="en-US" dirty="0" smtClean="0"/>
              <a:t>!</a:t>
            </a:r>
          </a:p>
          <a:p>
            <a:r>
              <a:rPr lang="en-US" dirty="0" smtClean="0"/>
              <a:t>“We design these things, right?”</a:t>
            </a:r>
          </a:p>
          <a:p>
            <a:pPr lvl="1"/>
            <a:r>
              <a:rPr lang="en-US" dirty="0" smtClean="0"/>
              <a:t>Yes, and the genie grants three wishes</a:t>
            </a:r>
          </a:p>
          <a:p>
            <a:pPr lvl="1"/>
            <a:r>
              <a:rPr lang="en-US" dirty="0" smtClean="0"/>
              <a:t>For </a:t>
            </a:r>
            <a:r>
              <a:rPr lang="en-US" b="1" i="1" dirty="0" smtClean="0"/>
              <a:t>almost any goal</a:t>
            </a:r>
            <a:r>
              <a:rPr lang="en-US" dirty="0" smtClean="0"/>
              <a:t>, a superintelligent system will…</a:t>
            </a:r>
          </a:p>
          <a:p>
            <a:pPr lvl="2"/>
            <a:r>
              <a:rPr lang="en-US" dirty="0" smtClean="0"/>
              <a:t>Acquire as many resources as possible and improve its own algorithms</a:t>
            </a:r>
          </a:p>
          <a:p>
            <a:pPr lvl="2"/>
            <a:r>
              <a:rPr lang="en-US" dirty="0" smtClean="0"/>
              <a:t>Protect itself against any attempt to switch it off or change the goal</a:t>
            </a:r>
            <a:endParaRPr lang="en-US" dirty="0"/>
          </a:p>
        </p:txBody>
      </p:sp>
    </p:spTree>
    <p:extLst>
      <p:ext uri="{BB962C8B-B14F-4D97-AF65-F5344CB8AC3E}">
        <p14:creationId xmlns:p14="http://schemas.microsoft.com/office/powerpoint/2010/main" val="12276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solidFill>
                  <a:schemeClr val="tx1"/>
                </a:solidFill>
              </a:rPr>
              <a:t>Today</a:t>
            </a:r>
          </a:p>
        </p:txBody>
      </p:sp>
      <p:sp>
        <p:nvSpPr>
          <p:cNvPr id="9219" name="Rectangle 3"/>
          <p:cNvSpPr>
            <a:spLocks noGrp="1" noChangeArrowheads="1"/>
          </p:cNvSpPr>
          <p:nvPr>
            <p:ph type="body" idx="1"/>
          </p:nvPr>
        </p:nvSpPr>
        <p:spPr>
          <a:xfrm>
            <a:off x="457200" y="1352550"/>
            <a:ext cx="5638800" cy="3394472"/>
          </a:xfrm>
        </p:spPr>
        <p:txBody>
          <a:bodyPr/>
          <a:lstStyle/>
          <a:p>
            <a:pPr eaLnBrk="1" hangingPunct="1"/>
            <a:endParaRPr lang="en-US" sz="600" dirty="0" smtClean="0"/>
          </a:p>
          <a:p>
            <a:pPr eaLnBrk="1" hangingPunct="1"/>
            <a:r>
              <a:rPr lang="en-US" dirty="0" smtClean="0"/>
              <a:t>What is artificial intelligence?</a:t>
            </a:r>
          </a:p>
          <a:p>
            <a:pPr eaLnBrk="1" hangingPunct="1"/>
            <a:endParaRPr lang="en-US" dirty="0" smtClean="0"/>
          </a:p>
          <a:p>
            <a:pPr eaLnBrk="1" hangingPunct="1"/>
            <a:r>
              <a:rPr lang="en-US" dirty="0" smtClean="0"/>
              <a:t>Past: how did the ideas in AI come about?</a:t>
            </a:r>
          </a:p>
          <a:p>
            <a:pPr eaLnBrk="1" hangingPunct="1"/>
            <a:r>
              <a:rPr lang="en-US" dirty="0" smtClean="0"/>
              <a:t>Present: what is the state of the art?</a:t>
            </a:r>
          </a:p>
          <a:p>
            <a:pPr eaLnBrk="1" hangingPunct="1"/>
            <a:r>
              <a:rPr lang="en-US" dirty="0" smtClean="0"/>
              <a:t>Future: will robots take over the world?</a:t>
            </a:r>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4211" y="1123950"/>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solidFill>
                  <a:schemeClr val="tx1"/>
                </a:solidFill>
              </a:rPr>
              <a:t>What is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3" name="Picture 2"/>
          <p:cNvPicPr>
            <a:picLocks noChangeAspect="1"/>
          </p:cNvPicPr>
          <p:nvPr/>
        </p:nvPicPr>
        <p:blipFill>
          <a:blip r:embed="rId4" cstate="print"/>
          <a:stretch>
            <a:fillRect/>
          </a:stretch>
        </p:blipFill>
        <p:spPr>
          <a:xfrm>
            <a:off x="3200400" y="971550"/>
            <a:ext cx="2822575" cy="2258060"/>
          </a:xfrm>
          <a:prstGeom prst="rect">
            <a:avLst/>
          </a:prstGeom>
        </p:spPr>
      </p:pic>
      <p:pic>
        <p:nvPicPr>
          <p:cNvPr id="4" name="Picture 3"/>
          <p:cNvPicPr>
            <a:picLocks noChangeAspect="1"/>
          </p:cNvPicPr>
          <p:nvPr/>
        </p:nvPicPr>
        <p:blipFill>
          <a:blip r:embed="rId5"/>
          <a:stretch>
            <a:fillRect/>
          </a:stretch>
        </p:blipFill>
        <p:spPr>
          <a:xfrm>
            <a:off x="3124200" y="2952750"/>
            <a:ext cx="3898900" cy="2082800"/>
          </a:xfrm>
          <a:prstGeom prst="rect">
            <a:avLst/>
          </a:prstGeom>
        </p:spPr>
      </p:pic>
      <p:pic>
        <p:nvPicPr>
          <p:cNvPr id="5" name="Picture 4"/>
          <p:cNvPicPr>
            <a:picLocks noChangeAspect="1"/>
          </p:cNvPicPr>
          <p:nvPr/>
        </p:nvPicPr>
        <p:blipFill>
          <a:blip r:embed="rId6"/>
          <a:stretch>
            <a:fillRect/>
          </a:stretch>
        </p:blipFill>
        <p:spPr>
          <a:xfrm>
            <a:off x="3581400" y="2679700"/>
            <a:ext cx="3289300" cy="2463800"/>
          </a:xfrm>
          <a:prstGeom prst="rect">
            <a:avLst/>
          </a:prstGeom>
        </p:spPr>
      </p:pic>
      <p:pic>
        <p:nvPicPr>
          <p:cNvPr id="6" name="Picture 5"/>
          <p:cNvPicPr>
            <a:picLocks noChangeAspect="1"/>
          </p:cNvPicPr>
          <p:nvPr/>
        </p:nvPicPr>
        <p:blipFill>
          <a:blip r:embed="rId7" cstate="print"/>
          <a:stretch>
            <a:fillRect/>
          </a:stretch>
        </p:blipFill>
        <p:spPr>
          <a:xfrm>
            <a:off x="5867400" y="590550"/>
            <a:ext cx="3125738" cy="2343778"/>
          </a:xfrm>
          <a:prstGeom prst="rect">
            <a:avLst/>
          </a:prstGeom>
        </p:spPr>
      </p:pic>
      <p:pic>
        <p:nvPicPr>
          <p:cNvPr id="8" name="Picture 7"/>
          <p:cNvPicPr>
            <a:picLocks noChangeAspect="1"/>
          </p:cNvPicPr>
          <p:nvPr/>
        </p:nvPicPr>
        <p:blipFill>
          <a:blip r:embed="rId8" cstate="print"/>
          <a:stretch>
            <a:fillRect/>
          </a:stretch>
        </p:blipFill>
        <p:spPr>
          <a:xfrm>
            <a:off x="5410200" y="514350"/>
            <a:ext cx="3733800" cy="2333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AI?</a:t>
            </a:r>
            <a:endParaRPr lang="en-US" dirty="0"/>
          </a:p>
        </p:txBody>
      </p:sp>
      <p:pic>
        <p:nvPicPr>
          <p:cNvPr id="7" name="Picture 6"/>
          <p:cNvPicPr>
            <a:picLocks noChangeAspect="1"/>
          </p:cNvPicPr>
          <p:nvPr/>
        </p:nvPicPr>
        <p:blipFill>
          <a:blip r:embed="rId2"/>
          <a:stretch>
            <a:fillRect/>
          </a:stretch>
        </p:blipFill>
        <p:spPr>
          <a:xfrm>
            <a:off x="228600" y="1200150"/>
            <a:ext cx="2347414" cy="3587750"/>
          </a:xfrm>
          <a:prstGeom prst="rect">
            <a:avLst/>
          </a:prstGeom>
        </p:spPr>
      </p:pic>
      <p:pic>
        <p:nvPicPr>
          <p:cNvPr id="8" name="Picture 7"/>
          <p:cNvPicPr>
            <a:picLocks noChangeAspect="1"/>
          </p:cNvPicPr>
          <p:nvPr/>
        </p:nvPicPr>
        <p:blipFill>
          <a:blip r:embed="rId3"/>
          <a:stretch>
            <a:fillRect/>
          </a:stretch>
        </p:blipFill>
        <p:spPr>
          <a:xfrm>
            <a:off x="2667000" y="1200150"/>
            <a:ext cx="3519399" cy="1816100"/>
          </a:xfrm>
          <a:prstGeom prst="rect">
            <a:avLst/>
          </a:prstGeom>
        </p:spPr>
      </p:pic>
      <p:pic>
        <p:nvPicPr>
          <p:cNvPr id="4" name="Picture 6" descr="t3-94"/>
          <p:cNvPicPr>
            <a:picLocks noChangeAspect="1" noChangeArrowheads="1"/>
          </p:cNvPicPr>
          <p:nvPr/>
        </p:nvPicPr>
        <p:blipFill>
          <a:blip r:embed="rId4" cstate="print"/>
          <a:srcRect/>
          <a:stretch>
            <a:fillRect/>
          </a:stretch>
        </p:blipFill>
        <p:spPr bwMode="auto">
          <a:xfrm>
            <a:off x="4648200" y="1504950"/>
            <a:ext cx="4216379" cy="2390404"/>
          </a:xfrm>
          <a:prstGeom prst="rect">
            <a:avLst/>
          </a:prstGeom>
          <a:noFill/>
          <a:ln w="9525">
            <a:noFill/>
            <a:miter lim="800000"/>
            <a:headEnd/>
            <a:tailEnd/>
          </a:ln>
        </p:spPr>
      </p:pic>
      <p:pic>
        <p:nvPicPr>
          <p:cNvPr id="5" name="Picture 8" descr="matrix-smith-dvd2"/>
          <p:cNvPicPr>
            <a:picLocks noChangeAspect="1" noChangeArrowheads="1"/>
          </p:cNvPicPr>
          <p:nvPr/>
        </p:nvPicPr>
        <p:blipFill>
          <a:blip r:embed="rId5" cstate="print"/>
          <a:srcRect t="9573" b="10638"/>
          <a:stretch>
            <a:fillRect/>
          </a:stretch>
        </p:blipFill>
        <p:spPr bwMode="auto">
          <a:xfrm>
            <a:off x="3185614" y="3143250"/>
            <a:ext cx="3653028" cy="1943100"/>
          </a:xfrm>
          <a:prstGeom prst="rect">
            <a:avLst/>
          </a:prstGeom>
          <a:noFill/>
          <a:ln w="9525">
            <a:noFill/>
            <a:miter lim="800000"/>
            <a:headEnd/>
            <a:tailEnd/>
          </a:ln>
        </p:spPr>
      </p:pic>
    </p:spTree>
    <p:extLst>
      <p:ext uri="{BB962C8B-B14F-4D97-AF65-F5344CB8AC3E}">
        <p14:creationId xmlns:p14="http://schemas.microsoft.com/office/powerpoint/2010/main" val="273737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130300" y="0"/>
            <a:ext cx="6859607" cy="5143500"/>
          </a:xfrm>
          <a:prstGeom prst="rect">
            <a:avLst/>
          </a:prstGeom>
        </p:spPr>
      </p:pic>
    </p:spTree>
    <p:extLst>
      <p:ext uri="{BB962C8B-B14F-4D97-AF65-F5344CB8AC3E}">
        <p14:creationId xmlns:p14="http://schemas.microsoft.com/office/powerpoint/2010/main" val="1858333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Think like people</a:t>
            </a:r>
            <a:endParaRPr lang="en-US" sz="2000" dirty="0">
              <a:solidFill>
                <a:schemeClr val="accent2"/>
              </a:solidFill>
              <a:latin typeface="Calibri" pitchFamily="34" charset="0"/>
            </a:endParaRP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Act like people</a:t>
            </a:r>
            <a:endParaRPr lang="en-US" sz="2000" dirty="0">
              <a:solidFill>
                <a:schemeClr val="accent2"/>
              </a:solidFill>
              <a:latin typeface="Calibri" pitchFamily="34" charset="0"/>
            </a:endParaRP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Think rationally</a:t>
            </a:r>
            <a:endParaRPr lang="en-US" sz="2000" dirty="0">
              <a:solidFill>
                <a:schemeClr val="accent2"/>
              </a:solidFill>
              <a:latin typeface="Calibri" pitchFamily="34" charset="0"/>
            </a:endParaRP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Act rationally</a:t>
            </a:r>
            <a:endParaRPr lang="en-US" sz="2000" dirty="0">
              <a:solidFill>
                <a:schemeClr val="accent2"/>
              </a:solidFill>
              <a:latin typeface="Calibri" pitchFamily="34" charset="0"/>
            </a:endParaRP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AI?</a:t>
            </a:r>
            <a:endParaRPr lang="en-US" dirty="0"/>
          </a:p>
        </p:txBody>
      </p:sp>
      <p:sp>
        <p:nvSpPr>
          <p:cNvPr id="3" name="Content Placeholder 2"/>
          <p:cNvSpPr>
            <a:spLocks noGrp="1"/>
          </p:cNvSpPr>
          <p:nvPr>
            <p:ph idx="1"/>
          </p:nvPr>
        </p:nvSpPr>
        <p:spPr/>
        <p:txBody>
          <a:bodyPr/>
          <a:lstStyle/>
          <a:p>
            <a:r>
              <a:rPr lang="en-US" dirty="0" smtClean="0"/>
              <a:t>To build models of (or replicate) human cognition</a:t>
            </a:r>
          </a:p>
          <a:p>
            <a:pPr lvl="1"/>
            <a:r>
              <a:rPr lang="en-US" dirty="0" smtClean="0"/>
              <a:t>Psychology, neuroscience, cognitive science: </a:t>
            </a:r>
            <a:r>
              <a:rPr lang="en-US" i="1" dirty="0" smtClean="0"/>
              <a:t>the brain is tricky</a:t>
            </a:r>
          </a:p>
          <a:p>
            <a:r>
              <a:rPr lang="en-US" dirty="0" smtClean="0"/>
              <a:t>To build useful intelligent artifacts</a:t>
            </a:r>
          </a:p>
          <a:p>
            <a:pPr lvl="1"/>
            <a:r>
              <a:rPr lang="en-US" dirty="0" smtClean="0"/>
              <a:t>Engineering</a:t>
            </a:r>
          </a:p>
          <a:p>
            <a:r>
              <a:rPr lang="en-US" dirty="0"/>
              <a:t>T</a:t>
            </a:r>
            <a:r>
              <a:rPr lang="en-US" dirty="0" smtClean="0"/>
              <a:t>o </a:t>
            </a:r>
            <a:r>
              <a:rPr lang="en-US" dirty="0"/>
              <a:t>create and understand intelligence as a general property of systems </a:t>
            </a:r>
          </a:p>
          <a:p>
            <a:pPr lvl="1"/>
            <a:r>
              <a:rPr lang="en-US" dirty="0" smtClean="0"/>
              <a:t>Encompasses all of the above</a:t>
            </a:r>
          </a:p>
          <a:p>
            <a:pPr lvl="1"/>
            <a:r>
              <a:rPr lang="en-US" dirty="0" smtClean="0"/>
              <a:t>Rationality within computational limitations</a:t>
            </a:r>
            <a:endParaRPr lang="en-US" dirty="0"/>
          </a:p>
        </p:txBody>
      </p:sp>
    </p:spTree>
    <p:extLst>
      <p:ext uri="{BB962C8B-B14F-4D97-AF65-F5344CB8AC3E}">
        <p14:creationId xmlns:p14="http://schemas.microsoft.com/office/powerpoint/2010/main" val="7578217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smtClean="0"/>
              <a:t>Rational Decisions</a:t>
            </a:r>
          </a:p>
        </p:txBody>
      </p:sp>
      <p:sp>
        <p:nvSpPr>
          <p:cNvPr id="12292" name="Rectangle 5"/>
          <p:cNvSpPr>
            <a:spLocks/>
          </p:cNvSpPr>
          <p:nvPr/>
        </p:nvSpPr>
        <p:spPr bwMode="auto">
          <a:xfrm>
            <a:off x="838200" y="1123950"/>
            <a:ext cx="79248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a:t>
            </a:r>
            <a:r>
              <a:rPr lang="en-US" dirty="0" smtClean="0">
                <a:latin typeface="Calibri" pitchFamily="34" charset="0"/>
                <a:cs typeface="Arial" charset="0"/>
              </a:rPr>
              <a:t>very specific, technical way</a:t>
            </a:r>
            <a:r>
              <a:rPr lang="en-US" dirty="0">
                <a:latin typeface="Calibri" pitchFamily="34" charset="0"/>
                <a:cs typeface="Arial" charset="0"/>
              </a:rPr>
              <a:t>:</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a:t>
            </a:r>
            <a:r>
              <a:rPr lang="en-US" dirty="0" smtClean="0">
                <a:latin typeface="Calibri" pitchFamily="34" charset="0"/>
                <a:cs typeface="Arial" charset="0"/>
              </a:rPr>
              <a:t>goals given available information</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a:t>
            </a:r>
            <a:r>
              <a:rPr lang="en-US" dirty="0" smtClean="0">
                <a:latin typeface="Calibri" pitchFamily="34" charset="0"/>
                <a:cs typeface="Arial" charset="0"/>
              </a:rPr>
              <a:t>Rationality</a:t>
            </a:r>
            <a:r>
              <a:rPr lang="en-US" b="1" dirty="0" smtClean="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29146</TotalTime>
  <Words>1421</Words>
  <Application>Microsoft Office PowerPoint</Application>
  <PresentationFormat>On-screen Show (16:9)</PresentationFormat>
  <Paragraphs>257</Paragraphs>
  <Slides>25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Helvetica</vt:lpstr>
      <vt:lpstr>Lucida Grande</vt:lpstr>
      <vt:lpstr>Wingdings</vt:lpstr>
      <vt:lpstr>dan-berkeley-nlp-v1</vt:lpstr>
      <vt:lpstr>Artificial Intelligence </vt:lpstr>
      <vt:lpstr>Textbook</vt:lpstr>
      <vt:lpstr>Today</vt:lpstr>
      <vt:lpstr>What is AI?</vt:lpstr>
      <vt:lpstr>What is AI?</vt:lpstr>
      <vt:lpstr>PowerPoint Presentation</vt:lpstr>
      <vt:lpstr>What is AI?</vt:lpstr>
      <vt:lpstr>What is AI?</vt:lpstr>
      <vt:lpstr>Rational Decisions</vt:lpstr>
      <vt:lpstr>PowerPoint Presentation</vt:lpstr>
      <vt:lpstr>A (Short) History of AI</vt:lpstr>
      <vt:lpstr>A short prehistory of AI</vt:lpstr>
      <vt:lpstr>AI’s official birth: Dartmouth, 1956</vt:lpstr>
      <vt:lpstr>A (Short) History of AI</vt:lpstr>
      <vt:lpstr>Unintentionally Funny Stories</vt:lpstr>
      <vt:lpstr>Natural Language</vt:lpstr>
      <vt:lpstr>Vision (Perception)</vt:lpstr>
      <vt:lpstr>Robotics</vt:lpstr>
      <vt:lpstr>Logic</vt:lpstr>
      <vt:lpstr>Game Playing</vt:lpstr>
      <vt:lpstr>Embedded applications</vt:lpstr>
      <vt:lpstr>Future</vt:lpstr>
      <vt:lpstr>Future, contd.</vt:lpstr>
      <vt:lpstr>What if we do succeed?</vt:lpstr>
      <vt:lpstr>Reasons not to worry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Amit Kumar Das</cp:lastModifiedBy>
  <cp:revision>1519</cp:revision>
  <cp:lastPrinted>2014-01-21T07:51:01Z</cp:lastPrinted>
  <dcterms:created xsi:type="dcterms:W3CDTF">2004-08-27T04:16:05Z</dcterms:created>
  <dcterms:modified xsi:type="dcterms:W3CDTF">2017-05-06T19:59:56Z</dcterms:modified>
</cp:coreProperties>
</file>